
<file path=[Content_Types].xml><?xml version="1.0" encoding="utf-8"?>
<Types xmlns="http://schemas.openxmlformats.org/package/2006/content-types">
  <Default Extension="tmp" ContentType="image/png"/>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87" r:id="rId2"/>
    <p:sldId id="300" r:id="rId3"/>
    <p:sldId id="301" r:id="rId4"/>
    <p:sldId id="302" r:id="rId5"/>
    <p:sldId id="303" r:id="rId6"/>
    <p:sldId id="304" r:id="rId7"/>
    <p:sldId id="305" r:id="rId8"/>
    <p:sldId id="306" r:id="rId9"/>
    <p:sldId id="312" r:id="rId10"/>
    <p:sldId id="321" r:id="rId11"/>
    <p:sldId id="314" r:id="rId12"/>
    <p:sldId id="315" r:id="rId13"/>
    <p:sldId id="334" r:id="rId14"/>
    <p:sldId id="330" r:id="rId15"/>
    <p:sldId id="331" r:id="rId16"/>
    <p:sldId id="332" r:id="rId17"/>
    <p:sldId id="333" r:id="rId18"/>
    <p:sldId id="335" r:id="rId19"/>
    <p:sldId id="328" r:id="rId20"/>
    <p:sldId id="329" r:id="rId21"/>
    <p:sldId id="318" r:id="rId22"/>
    <p:sldId id="319" r:id="rId23"/>
    <p:sldId id="336" r:id="rId24"/>
    <p:sldId id="320" r:id="rId25"/>
    <p:sldId id="323" r:id="rId26"/>
    <p:sldId id="337" r:id="rId27"/>
    <p:sldId id="326" r:id="rId28"/>
    <p:sldId id="324" r:id="rId29"/>
    <p:sldId id="325" r:id="rId30"/>
    <p:sldId id="338" r:id="rId31"/>
    <p:sldId id="339" r:id="rId32"/>
  </p:sldIdLst>
  <p:sldSz cx="12192000" cy="6858000"/>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71" d="100"/>
          <a:sy n="71" d="100"/>
        </p:scale>
        <p:origin x="90"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3.wmf"/></Relationships>
</file>

<file path=ppt/media/image1.tmp>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tmp>
</file>

<file path=ppt/media/image20.png>
</file>

<file path=ppt/media/image21.tmp>
</file>

<file path=ppt/media/image22.tmp>
</file>

<file path=ppt/media/image23.wmf>
</file>

<file path=ppt/media/image24.png>
</file>

<file path=ppt/media/image25.png>
</file>

<file path=ppt/media/image26.png>
</file>

<file path=ppt/media/image27.tmp>
</file>

<file path=ppt/media/image28.tmp>
</file>

<file path=ppt/media/image29.tmp>
</file>

<file path=ppt/media/image3.png>
</file>

<file path=ppt/media/image30.png>
</file>

<file path=ppt/media/image4.tmp>
</file>

<file path=ppt/media/image5.tmp>
</file>

<file path=ppt/media/image6.tmp>
</file>

<file path=ppt/media/image7.png>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575" cy="49847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56038" y="0"/>
            <a:ext cx="2949575" cy="498475"/>
          </a:xfrm>
          <a:prstGeom prst="rect">
            <a:avLst/>
          </a:prstGeom>
        </p:spPr>
        <p:txBody>
          <a:bodyPr vert="horz" lIns="91440" tIns="45720" rIns="91440" bIns="45720" rtlCol="0"/>
          <a:lstStyle>
            <a:lvl1pPr algn="r">
              <a:defRPr sz="1200"/>
            </a:lvl1pPr>
          </a:lstStyle>
          <a:p>
            <a:fld id="{2A71EC23-F9ED-424C-B5FB-B7B5F6D78B70}" type="datetimeFigureOut">
              <a:rPr kumimoji="1" lang="ja-JP" altLang="en-US" smtClean="0"/>
              <a:t>2020/11/10</a:t>
            </a:fld>
            <a:endParaRPr kumimoji="1" lang="ja-JP" altLang="en-US"/>
          </a:p>
        </p:txBody>
      </p:sp>
      <p:sp>
        <p:nvSpPr>
          <p:cNvPr id="4" name="スライド イメージ プレースホルダー 3"/>
          <p:cNvSpPr>
            <a:spLocks noGrp="1" noRot="1" noChangeAspect="1"/>
          </p:cNvSpPr>
          <p:nvPr>
            <p:ph type="sldImg" idx="2"/>
          </p:nvPr>
        </p:nvSpPr>
        <p:spPr>
          <a:xfrm>
            <a:off x="422275" y="1243013"/>
            <a:ext cx="5962650" cy="33543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1038" y="4783138"/>
            <a:ext cx="5445125" cy="3913187"/>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440863"/>
            <a:ext cx="2949575" cy="498475"/>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56038" y="9440863"/>
            <a:ext cx="2949575" cy="498475"/>
          </a:xfrm>
          <a:prstGeom prst="rect">
            <a:avLst/>
          </a:prstGeom>
        </p:spPr>
        <p:txBody>
          <a:bodyPr vert="horz" lIns="91440" tIns="45720" rIns="91440" bIns="45720" rtlCol="0" anchor="b"/>
          <a:lstStyle>
            <a:lvl1pPr algn="r">
              <a:defRPr sz="1200"/>
            </a:lvl1pPr>
          </a:lstStyle>
          <a:p>
            <a:fld id="{93D05BDC-9FEA-4C23-A1AF-861E06600FF6}" type="slidenum">
              <a:rPr kumimoji="1" lang="ja-JP" altLang="en-US" smtClean="0"/>
              <a:t>‹#›</a:t>
            </a:fld>
            <a:endParaRPr kumimoji="1" lang="ja-JP" altLang="en-US"/>
          </a:p>
        </p:txBody>
      </p:sp>
    </p:spTree>
    <p:extLst>
      <p:ext uri="{BB962C8B-B14F-4D97-AF65-F5344CB8AC3E}">
        <p14:creationId xmlns:p14="http://schemas.microsoft.com/office/powerpoint/2010/main" val="190368686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422275" y="1243013"/>
            <a:ext cx="5962650" cy="3354387"/>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3D05BDC-9FEA-4C23-A1AF-861E06600FF6}" type="slidenum">
              <a:rPr kumimoji="1" lang="ja-JP" altLang="en-US" smtClean="0"/>
              <a:t>1</a:t>
            </a:fld>
            <a:endParaRPr kumimoji="1" lang="ja-JP" altLang="en-US"/>
          </a:p>
        </p:txBody>
      </p:sp>
    </p:spTree>
    <p:extLst>
      <p:ext uri="{BB962C8B-B14F-4D97-AF65-F5344CB8AC3E}">
        <p14:creationId xmlns:p14="http://schemas.microsoft.com/office/powerpoint/2010/main" val="178462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0F81A95D-05BA-458D-BB44-152E4BC8CA84}" type="datetime1">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r>
              <a:rPr kumimoji="1" lang="en-US" altLang="ja-JP" dirty="0"/>
              <a:t>R</a:t>
            </a:r>
            <a:r>
              <a:rPr kumimoji="1" lang="ja-JP" altLang="en-US" dirty="0"/>
              <a:t> </a:t>
            </a:r>
            <a:r>
              <a:rPr kumimoji="1" lang="en-US" altLang="ja-JP" dirty="0"/>
              <a:t>for</a:t>
            </a:r>
            <a:r>
              <a:rPr kumimoji="1" lang="ja-JP" altLang="en-US" dirty="0"/>
              <a:t> </a:t>
            </a:r>
            <a:r>
              <a:rPr kumimoji="1" lang="en-US" altLang="ja-JP" dirty="0"/>
              <a:t>Pharmacometrics</a:t>
            </a:r>
            <a:endParaRPr kumimoji="1" lang="ja-JP" altLang="en-US" dirty="0"/>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19927689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906A6E4-4266-427F-9354-B8DA436806C3}" type="datetime1">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r>
              <a:rPr kumimoji="1" lang="en-US" altLang="ja-JP"/>
              <a:t>R for Pharmacometrics</a:t>
            </a:r>
            <a:endParaRPr kumimoji="1" lang="ja-JP" altLang="en-US"/>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1230231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362664A4-23FB-43CF-818D-F7393D757BD2}" type="datetime1">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r>
              <a:rPr kumimoji="1" lang="en-US" altLang="ja-JP"/>
              <a:t>R for Pharmacometrics</a:t>
            </a:r>
            <a:endParaRPr kumimoji="1" lang="ja-JP" altLang="en-US"/>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4014543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FE15652-DDD4-4E36-9CB3-8E9EF446BEDB}" type="datetime1">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a:t>Pharmacometrics</a:t>
            </a:r>
            <a:endParaRPr lang="ja-JP" altLang="en-US" dirty="0"/>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39768012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30BAF585-2E3D-431A-AD29-AD87965751CC}" type="datetime1">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a:t>Pharmacometrics</a:t>
            </a:r>
            <a:endParaRPr lang="ja-JP" altLang="en-US" dirty="0"/>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3293283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A1D67E2-B520-4BB6-8434-DE7E995735B8}" type="datetime1">
              <a:rPr kumimoji="1" lang="ja-JP" altLang="en-US" smtClean="0"/>
              <a:t>2020/11/10</a:t>
            </a:fld>
            <a:endParaRPr kumimoji="1" lang="ja-JP" altLang="en-US"/>
          </a:p>
        </p:txBody>
      </p:sp>
      <p:sp>
        <p:nvSpPr>
          <p:cNvPr id="6" name="Footer Placeholder 5"/>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a:t>Pharmacometrics</a:t>
            </a:r>
            <a:endParaRPr lang="ja-JP" altLang="en-US" dirty="0"/>
          </a:p>
        </p:txBody>
      </p:sp>
      <p:sp>
        <p:nvSpPr>
          <p:cNvPr id="7" name="Slide Number Placeholder 6"/>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441039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9"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1"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00F9857-EF08-440C-94CB-83D9EE0D5A5A}" type="datetime1">
              <a:rPr kumimoji="1" lang="ja-JP" altLang="en-US" smtClean="0"/>
              <a:t>2020/11/10</a:t>
            </a:fld>
            <a:endParaRPr kumimoji="1" lang="ja-JP" altLang="en-US"/>
          </a:p>
        </p:txBody>
      </p:sp>
      <p:sp>
        <p:nvSpPr>
          <p:cNvPr id="8" name="Footer Placeholder 7"/>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a:t>Pharmacometrics</a:t>
            </a:r>
            <a:endParaRPr lang="ja-JP" altLang="en-US" dirty="0"/>
          </a:p>
        </p:txBody>
      </p:sp>
      <p:sp>
        <p:nvSpPr>
          <p:cNvPr id="9" name="Slide Number Placeholder 8"/>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001410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B6BF44F8-E47A-4CCA-94C1-5A88DC7B414A}" type="datetime1">
              <a:rPr kumimoji="1" lang="ja-JP" altLang="en-US" smtClean="0"/>
              <a:t>2020/11/10</a:t>
            </a:fld>
            <a:endParaRPr kumimoji="1" lang="ja-JP" altLang="en-US"/>
          </a:p>
        </p:txBody>
      </p:sp>
      <p:sp>
        <p:nvSpPr>
          <p:cNvPr id="4" name="Footer Placeholder 3"/>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a:t>Pharmacometrics</a:t>
            </a:r>
            <a:endParaRPr lang="ja-JP" altLang="en-US" dirty="0"/>
          </a:p>
        </p:txBody>
      </p:sp>
      <p:sp>
        <p:nvSpPr>
          <p:cNvPr id="5" name="Slide Number Placeholder 4"/>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1686812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263015-59FD-444D-A49B-45D0DD94C4F1}" type="datetime1">
              <a:rPr kumimoji="1" lang="ja-JP" altLang="en-US" smtClean="0"/>
              <a:t>2020/11/10</a:t>
            </a:fld>
            <a:endParaRPr kumimoji="1" lang="ja-JP" altLang="en-US"/>
          </a:p>
        </p:txBody>
      </p:sp>
      <p:sp>
        <p:nvSpPr>
          <p:cNvPr id="3" name="Footer Placeholder 2"/>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a:t>Pharmacometrics</a:t>
            </a:r>
            <a:endParaRPr lang="ja-JP" altLang="en-US" dirty="0"/>
          </a:p>
        </p:txBody>
      </p:sp>
      <p:sp>
        <p:nvSpPr>
          <p:cNvPr id="4" name="Slide Number Placeholder 3"/>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36498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A6651C1-F643-424E-9D81-62CF9A82FABB}" type="datetime1">
              <a:rPr kumimoji="1" lang="ja-JP" altLang="en-US" smtClean="0"/>
              <a:t>2020/11/10</a:t>
            </a:fld>
            <a:endParaRPr kumimoji="1" lang="ja-JP" altLang="en-US"/>
          </a:p>
        </p:txBody>
      </p:sp>
      <p:sp>
        <p:nvSpPr>
          <p:cNvPr id="6" name="Footer Placeholder 5"/>
          <p:cNvSpPr>
            <a:spLocks noGrp="1"/>
          </p:cNvSpPr>
          <p:nvPr>
            <p:ph type="ftr" sz="quarter" idx="11"/>
          </p:nvPr>
        </p:nvSpPr>
        <p:spPr/>
        <p:txBody>
          <a:bodyPr/>
          <a:lstStyle/>
          <a:p>
            <a:r>
              <a:rPr kumimoji="1" lang="en-US" altLang="ja-JP"/>
              <a:t>R for Pharmacometrics</a:t>
            </a:r>
            <a:endParaRPr kumimoji="1" lang="ja-JP" altLang="en-US"/>
          </a:p>
        </p:txBody>
      </p:sp>
      <p:sp>
        <p:nvSpPr>
          <p:cNvPr id="7" name="Slide Number Placeholder 6"/>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940607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E79AACC8-2A3E-4AB1-936D-2A445495DFBA}" type="datetime1">
              <a:rPr kumimoji="1" lang="ja-JP" altLang="en-US" smtClean="0"/>
              <a:t>2020/11/10</a:t>
            </a:fld>
            <a:endParaRPr kumimoji="1" lang="ja-JP" altLang="en-US"/>
          </a:p>
        </p:txBody>
      </p:sp>
      <p:sp>
        <p:nvSpPr>
          <p:cNvPr id="6" name="Footer Placeholder 5"/>
          <p:cNvSpPr>
            <a:spLocks noGrp="1"/>
          </p:cNvSpPr>
          <p:nvPr>
            <p:ph type="ftr" sz="quarter" idx="11"/>
          </p:nvPr>
        </p:nvSpPr>
        <p:spPr/>
        <p:txBody>
          <a:bodyPr/>
          <a:lstStyle/>
          <a:p>
            <a:r>
              <a:rPr kumimoji="1" lang="en-US" altLang="ja-JP"/>
              <a:t>R for Pharmacometrics</a:t>
            </a:r>
            <a:endParaRPr kumimoji="1" lang="ja-JP" altLang="en-US"/>
          </a:p>
        </p:txBody>
      </p:sp>
      <p:sp>
        <p:nvSpPr>
          <p:cNvPr id="7" name="Slide Number Placeholder 6"/>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952266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B7E619-0862-4EB5-B675-91B651E48568}" type="datetime1">
              <a:rPr kumimoji="1" lang="ja-JP" altLang="en-US" smtClean="0"/>
              <a:t>2020/11/10</a:t>
            </a:fld>
            <a:endParaRPr kumimoji="1" lang="ja-JP"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ja-JP" dirty="0"/>
              <a:t>R</a:t>
            </a:r>
            <a:r>
              <a:rPr lang="ja-JP" altLang="en-US" dirty="0"/>
              <a:t> </a:t>
            </a:r>
            <a:r>
              <a:rPr lang="en-US" altLang="ja-JP" dirty="0"/>
              <a:t>for</a:t>
            </a:r>
            <a:r>
              <a:rPr lang="ja-JP" altLang="en-US" dirty="0"/>
              <a:t> </a:t>
            </a:r>
            <a:r>
              <a:rPr lang="en-US" altLang="ja-JP" dirty="0"/>
              <a:t>Pharmacometrics</a:t>
            </a:r>
            <a:endParaRPr lang="ja-JP" alt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7394365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3.tmp"/><Relationship Id="rId1" Type="http://schemas.openxmlformats.org/officeDocument/2006/relationships/slideLayout" Target="../slideLayouts/slideLayout2.xml"/><Relationship Id="rId4" Type="http://schemas.openxmlformats.org/officeDocument/2006/relationships/image" Target="../media/image15.tmp"/></Relationships>
</file>

<file path=ppt/slides/_rels/slide17.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tmp"/><Relationship Id="rId2" Type="http://schemas.openxmlformats.org/officeDocument/2006/relationships/image" Target="../media/image18.tmp"/><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tmp"/><Relationship Id="rId2" Type="http://schemas.openxmlformats.org/officeDocument/2006/relationships/image" Target="../media/image21.tmp"/><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23.wmf"/><Relationship Id="rId4" Type="http://schemas.openxmlformats.org/officeDocument/2006/relationships/oleObject" Target="../embeddings/oleObject1.bin"/></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tmp"/><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image" Target="../media/image28.tmp"/><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mp"/><Relationship Id="rId2" Type="http://schemas.openxmlformats.org/officeDocument/2006/relationships/hyperlink" Target="https://www.r-project.org/"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rstudio.com/products/rstudio/"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chor="ctr" anchorCtr="0">
            <a:noAutofit/>
          </a:bodyPr>
          <a:lstStyle/>
          <a:p>
            <a:r>
              <a:rPr lang="en-US" altLang="ja-JP" sz="6600" b="1" dirty="0"/>
              <a:t>Introduction</a:t>
            </a:r>
            <a:endParaRPr lang="ja-JP" altLang="en-US" sz="6600" b="1" dirty="0"/>
          </a:p>
        </p:txBody>
      </p:sp>
      <p:sp>
        <p:nvSpPr>
          <p:cNvPr id="3" name="サブタイトル 2"/>
          <p:cNvSpPr>
            <a:spLocks noGrp="1"/>
          </p:cNvSpPr>
          <p:nvPr>
            <p:ph type="subTitle" idx="1"/>
          </p:nvPr>
        </p:nvSpPr>
        <p:spPr/>
        <p:txBody>
          <a:bodyPr anchor="ctr" anchorCtr="0">
            <a:normAutofit/>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93256357-0251-4953-A9B8-633A05DE8E91}" type="slidenum">
              <a:rPr kumimoji="1" lang="ja-JP" altLang="en-US" smtClean="0"/>
              <a:t>1</a:t>
            </a:fld>
            <a:endParaRPr kumimoji="1" lang="ja-JP" altLang="en-US"/>
          </a:p>
        </p:txBody>
      </p:sp>
      <p:sp>
        <p:nvSpPr>
          <p:cNvPr id="6" name="フッター プレースホルダー 5"/>
          <p:cNvSpPr>
            <a:spLocks noGrp="1"/>
          </p:cNvSpPr>
          <p:nvPr>
            <p:ph type="ftr" sz="quarter" idx="11"/>
          </p:nvPr>
        </p:nvSpPr>
        <p:spPr/>
        <p:txBody>
          <a:bodyPr/>
          <a:lstStyle/>
          <a:p>
            <a:r>
              <a:rPr kumimoji="1" lang="en-US" altLang="ja-JP"/>
              <a:t>R</a:t>
            </a:r>
            <a:r>
              <a:rPr kumimoji="1" lang="ja-JP" altLang="en-US"/>
              <a:t> </a:t>
            </a:r>
            <a:r>
              <a:rPr kumimoji="1" lang="en-US" altLang="ja-JP"/>
              <a:t>for</a:t>
            </a:r>
            <a:r>
              <a:rPr kumimoji="1" lang="ja-JP" altLang="en-US"/>
              <a:t> </a:t>
            </a:r>
            <a:r>
              <a:rPr kumimoji="1" lang="en-US" altLang="ja-JP"/>
              <a:t>Pharmacometrics</a:t>
            </a:r>
            <a:endParaRPr kumimoji="1" lang="ja-JP" altLang="en-US" dirty="0"/>
          </a:p>
        </p:txBody>
      </p:sp>
    </p:spTree>
    <p:extLst>
      <p:ext uri="{BB962C8B-B14F-4D97-AF65-F5344CB8AC3E}">
        <p14:creationId xmlns:p14="http://schemas.microsoft.com/office/powerpoint/2010/main" val="3896882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err="1">
                <a:solidFill>
                  <a:schemeClr val="tx1">
                    <a:lumMod val="50000"/>
                    <a:lumOff val="50000"/>
                  </a:schemeClr>
                </a:solidFill>
              </a:rPr>
              <a:t>Rstudio</a:t>
            </a:r>
            <a:r>
              <a:rPr kumimoji="1" lang="en-US" altLang="ja-JP" b="1" dirty="0">
                <a:solidFill>
                  <a:schemeClr val="tx1">
                    <a:lumMod val="50000"/>
                    <a:lumOff val="50000"/>
                  </a:schemeClr>
                </a:solidFill>
              </a:rPr>
              <a:t> cloud</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11678" cy="679036"/>
          </a:xfrm>
        </p:spPr>
        <p:txBody>
          <a:bodyPr>
            <a:normAutofit/>
          </a:bodyPr>
          <a:lstStyle/>
          <a:p>
            <a:r>
              <a:rPr kumimoji="1" lang="en-US" altLang="ja-JP" dirty="0"/>
              <a:t>Save a Permanent Coby</a:t>
            </a:r>
            <a:r>
              <a:rPr kumimoji="1" lang="ja-JP" altLang="en-US" dirty="0"/>
              <a:t>をクリックしてください</a:t>
            </a:r>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10</a:t>
            </a:fld>
            <a:endParaRPr kumimoji="1" lang="ja-JP" altLang="en-US"/>
          </a:p>
        </p:txBody>
      </p:sp>
      <p:pic>
        <p:nvPicPr>
          <p:cNvPr id="9" name="図 8"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461" y="2670942"/>
            <a:ext cx="10996248" cy="646030"/>
          </a:xfrm>
          <a:prstGeom prst="rect">
            <a:avLst/>
          </a:prstGeom>
          <a:ln>
            <a:solidFill>
              <a:schemeClr val="tx1">
                <a:lumMod val="50000"/>
                <a:lumOff val="50000"/>
              </a:schemeClr>
            </a:solidFill>
          </a:ln>
        </p:spPr>
      </p:pic>
      <p:sp>
        <p:nvSpPr>
          <p:cNvPr id="7" name="右矢印 6"/>
          <p:cNvSpPr/>
          <p:nvPr/>
        </p:nvSpPr>
        <p:spPr>
          <a:xfrm rot="5400000">
            <a:off x="8451461" y="2162877"/>
            <a:ext cx="786270" cy="442686"/>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379" y="4720522"/>
            <a:ext cx="6741434" cy="1650461"/>
          </a:xfrm>
          <a:prstGeom prst="rect">
            <a:avLst/>
          </a:prstGeom>
          <a:ln>
            <a:solidFill>
              <a:schemeClr val="tx1">
                <a:lumMod val="50000"/>
                <a:lumOff val="50000"/>
              </a:schemeClr>
            </a:solidFill>
          </a:ln>
        </p:spPr>
      </p:pic>
      <p:sp>
        <p:nvSpPr>
          <p:cNvPr id="11" name="コンテンツ プレースホルダー 2"/>
          <p:cNvSpPr txBox="1">
            <a:spLocks/>
          </p:cNvSpPr>
          <p:nvPr/>
        </p:nvSpPr>
        <p:spPr>
          <a:xfrm>
            <a:off x="841515" y="3687417"/>
            <a:ext cx="10611678" cy="10933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dirty="0"/>
              <a:t>Project</a:t>
            </a:r>
            <a:r>
              <a:rPr lang="ja-JP" altLang="en-US" dirty="0"/>
              <a:t>が各自の</a:t>
            </a:r>
            <a:r>
              <a:rPr lang="en-US" altLang="ja-JP" dirty="0"/>
              <a:t>Workspace</a:t>
            </a:r>
            <a:r>
              <a:rPr lang="ja-JP" altLang="en-US" dirty="0"/>
              <a:t>にコピーされます</a:t>
            </a:r>
            <a:endParaRPr lang="en-US" altLang="ja-JP" dirty="0"/>
          </a:p>
          <a:p>
            <a:r>
              <a:rPr lang="ja-JP" altLang="en-US" dirty="0"/>
              <a:t>この操作により、修正がオリジナルに反映されなくなります</a:t>
            </a:r>
            <a:endParaRPr lang="en-US" altLang="ja-JP" dirty="0"/>
          </a:p>
        </p:txBody>
      </p:sp>
      <p:sp>
        <p:nvSpPr>
          <p:cNvPr id="12" name="テキスト ボックス 11"/>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a:solidFill>
                  <a:srgbClr val="FFC000"/>
                </a:solidFill>
              </a:rPr>
              <a:t>Hands-On</a:t>
            </a:r>
            <a:endParaRPr kumimoji="1" lang="ja-JP" altLang="en-US" sz="2800" b="1" dirty="0">
              <a:solidFill>
                <a:srgbClr val="FFC000"/>
              </a:solidFill>
            </a:endParaRPr>
          </a:p>
        </p:txBody>
      </p:sp>
      <p:sp>
        <p:nvSpPr>
          <p:cNvPr id="13" name="右矢印 6">
            <a:extLst>
              <a:ext uri="{FF2B5EF4-FFF2-40B4-BE49-F238E27FC236}">
                <a16:creationId xmlns:a16="http://schemas.microsoft.com/office/drawing/2014/main" id="{0B200D65-99C1-477D-B78D-2FC0C64208EF}"/>
              </a:ext>
            </a:extLst>
          </p:cNvPr>
          <p:cNvSpPr/>
          <p:nvPr/>
        </p:nvSpPr>
        <p:spPr>
          <a:xfrm rot="10800000">
            <a:off x="7733071" y="5742136"/>
            <a:ext cx="1332868" cy="442686"/>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コンテンツ プレースホルダー 2">
            <a:extLst>
              <a:ext uri="{FF2B5EF4-FFF2-40B4-BE49-F238E27FC236}">
                <a16:creationId xmlns:a16="http://schemas.microsoft.com/office/drawing/2014/main" id="{97DAADAE-71C0-4838-9EF7-3BD865C5240B}"/>
              </a:ext>
            </a:extLst>
          </p:cNvPr>
          <p:cNvSpPr txBox="1">
            <a:spLocks/>
          </p:cNvSpPr>
          <p:nvPr/>
        </p:nvSpPr>
        <p:spPr>
          <a:xfrm>
            <a:off x="8844596" y="4892601"/>
            <a:ext cx="3316792" cy="10933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dirty="0"/>
              <a:t>Project R for </a:t>
            </a:r>
            <a:r>
              <a:rPr lang="en-US" altLang="ja-JP" dirty="0" err="1"/>
              <a:t>PMx</a:t>
            </a:r>
            <a:r>
              <a:rPr lang="ja-JP" altLang="en-US" dirty="0"/>
              <a:t>を</a:t>
            </a:r>
            <a:br>
              <a:rPr lang="en-US" altLang="ja-JP" dirty="0"/>
            </a:br>
            <a:r>
              <a:rPr lang="ja-JP" altLang="en-US" dirty="0"/>
              <a:t>クリックしてください</a:t>
            </a:r>
            <a:endParaRPr lang="en-US" altLang="ja-JP" dirty="0"/>
          </a:p>
        </p:txBody>
      </p:sp>
    </p:spTree>
    <p:extLst>
      <p:ext uri="{BB962C8B-B14F-4D97-AF65-F5344CB8AC3E}">
        <p14:creationId xmlns:p14="http://schemas.microsoft.com/office/powerpoint/2010/main" val="1571278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11</a:t>
            </a:fld>
            <a:endParaRPr kumimoji="1" lang="ja-JP" altLang="en-US"/>
          </a:p>
        </p:txBody>
      </p:sp>
      <p:pic>
        <p:nvPicPr>
          <p:cNvPr id="9" name="図 8"/>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623060" y="686480"/>
            <a:ext cx="8580119" cy="5842544"/>
          </a:xfrm>
          <a:prstGeom prst="rect">
            <a:avLst/>
          </a:prstGeom>
        </p:spPr>
      </p:pic>
      <p:sp>
        <p:nvSpPr>
          <p:cNvPr id="8" name="右矢印 7"/>
          <p:cNvSpPr/>
          <p:nvPr/>
        </p:nvSpPr>
        <p:spPr>
          <a:xfrm rot="5400000">
            <a:off x="3024142" y="62892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右矢印 13"/>
          <p:cNvSpPr/>
          <p:nvPr/>
        </p:nvSpPr>
        <p:spPr>
          <a:xfrm rot="10800000">
            <a:off x="4833894" y="142140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5941382" y="4731352"/>
            <a:ext cx="4115422" cy="523220"/>
          </a:xfrm>
          <a:prstGeom prst="rect">
            <a:avLst/>
          </a:prstGeom>
          <a:solidFill>
            <a:schemeClr val="tx2"/>
          </a:solidFill>
        </p:spPr>
        <p:txBody>
          <a:bodyPr wrap="none" rtlCol="0">
            <a:spAutoFit/>
          </a:bodyPr>
          <a:lstStyle/>
          <a:p>
            <a:r>
              <a:rPr kumimoji="1" lang="en-US" altLang="ja-JP" sz="2800" b="1" dirty="0">
                <a:solidFill>
                  <a:srgbClr val="FFC000"/>
                </a:solidFill>
              </a:rPr>
              <a:t>R</a:t>
            </a:r>
            <a:r>
              <a:rPr kumimoji="1" lang="ja-JP" altLang="en-US" sz="2800" b="1" dirty="0">
                <a:solidFill>
                  <a:srgbClr val="FFC000"/>
                </a:solidFill>
              </a:rPr>
              <a:t> </a:t>
            </a:r>
            <a:r>
              <a:rPr kumimoji="1" lang="en-US" altLang="ja-JP" sz="2800" b="1" dirty="0">
                <a:solidFill>
                  <a:srgbClr val="FFC000"/>
                </a:solidFill>
              </a:rPr>
              <a:t>Script</a:t>
            </a:r>
            <a:r>
              <a:rPr kumimoji="1" lang="ja-JP" altLang="en-US" sz="2800" b="1" dirty="0">
                <a:solidFill>
                  <a:srgbClr val="FFC000"/>
                </a:solidFill>
              </a:rPr>
              <a:t>を選択してください</a:t>
            </a:r>
          </a:p>
        </p:txBody>
      </p:sp>
      <p:sp>
        <p:nvSpPr>
          <p:cNvPr id="10" name="テキスト ボックス 9"/>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2504524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12</a:t>
            </a:fld>
            <a:endParaRPr kumimoji="1" lang="ja-JP" altLang="en-US"/>
          </a:p>
        </p:txBody>
      </p:sp>
      <p:grpSp>
        <p:nvGrpSpPr>
          <p:cNvPr id="2" name="グループ化 1">
            <a:extLst>
              <a:ext uri="{FF2B5EF4-FFF2-40B4-BE49-F238E27FC236}">
                <a16:creationId xmlns:a16="http://schemas.microsoft.com/office/drawing/2014/main" id="{FC395AF9-46DC-4D61-8584-9F9855B6C20A}"/>
              </a:ext>
            </a:extLst>
          </p:cNvPr>
          <p:cNvGrpSpPr/>
          <p:nvPr/>
        </p:nvGrpSpPr>
        <p:grpSpPr>
          <a:xfrm>
            <a:off x="1737359" y="515273"/>
            <a:ext cx="9703824" cy="5888384"/>
            <a:chOff x="1737359" y="515273"/>
            <a:chExt cx="9703824" cy="5888384"/>
          </a:xfrm>
        </p:grpSpPr>
        <p:pic>
          <p:nvPicPr>
            <p:cNvPr id="6" name="図 5"/>
            <p:cNvPicPr>
              <a:picLocks noChangeAspect="1"/>
            </p:cNvPicPr>
            <p:nvPr/>
          </p:nvPicPr>
          <p:blipFill rotWithShape="1">
            <a:blip r:embed="rId2"/>
            <a:srcRect t="12184"/>
            <a:stretch/>
          </p:blipFill>
          <p:spPr>
            <a:xfrm>
              <a:off x="1737359" y="515273"/>
              <a:ext cx="8620125" cy="5888384"/>
            </a:xfrm>
            <a:prstGeom prst="rect">
              <a:avLst/>
            </a:prstGeom>
          </p:spPr>
        </p:pic>
        <p:sp>
          <p:nvSpPr>
            <p:cNvPr id="8" name="角丸四角形 7"/>
            <p:cNvSpPr/>
            <p:nvPr/>
          </p:nvSpPr>
          <p:spPr>
            <a:xfrm>
              <a:off x="3623310" y="1920240"/>
              <a:ext cx="3600450" cy="2413687"/>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3453925" y="2676991"/>
              <a:ext cx="3866764" cy="954107"/>
            </a:xfrm>
            <a:prstGeom prst="rect">
              <a:avLst/>
            </a:prstGeom>
            <a:solidFill>
              <a:schemeClr val="tx2"/>
            </a:solidFill>
          </p:spPr>
          <p:txBody>
            <a:bodyPr wrap="none" rtlCol="0">
              <a:spAutoFit/>
            </a:bodyPr>
            <a:lstStyle/>
            <a:p>
              <a:r>
                <a:rPr lang="ja-JP" altLang="en-US" sz="2800" b="1" dirty="0">
                  <a:solidFill>
                    <a:schemeClr val="accent6"/>
                  </a:solidFill>
                </a:rPr>
                <a:t>このスペースに</a:t>
              </a:r>
              <a:br>
                <a:rPr lang="en-US" altLang="ja-JP" sz="2800" b="1" dirty="0">
                  <a:solidFill>
                    <a:schemeClr val="accent6"/>
                  </a:solidFill>
                </a:rPr>
              </a:br>
              <a:r>
                <a:rPr lang="ja-JP" altLang="en-US" sz="2800" b="1" dirty="0">
                  <a:solidFill>
                    <a:schemeClr val="accent6"/>
                  </a:solidFill>
                </a:rPr>
                <a:t>コードを入力してください</a:t>
              </a:r>
              <a:endParaRPr kumimoji="1" lang="ja-JP" altLang="en-US" sz="2800" b="1" dirty="0">
                <a:solidFill>
                  <a:schemeClr val="accent6"/>
                </a:solidFill>
              </a:endParaRPr>
            </a:p>
          </p:txBody>
        </p:sp>
        <p:sp>
          <p:nvSpPr>
            <p:cNvPr id="10" name="右矢印 9"/>
            <p:cNvSpPr/>
            <p:nvPr/>
          </p:nvSpPr>
          <p:spPr>
            <a:xfrm rot="5400000">
              <a:off x="5470164" y="86895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6444302" y="822292"/>
              <a:ext cx="4996881" cy="523220"/>
            </a:xfrm>
            <a:prstGeom prst="rect">
              <a:avLst/>
            </a:prstGeom>
            <a:solidFill>
              <a:schemeClr val="tx2"/>
            </a:solidFill>
          </p:spPr>
          <p:txBody>
            <a:bodyPr wrap="none" rtlCol="0">
              <a:spAutoFit/>
            </a:bodyPr>
            <a:lstStyle/>
            <a:p>
              <a:r>
                <a:rPr kumimoji="1" lang="ja-JP" altLang="en-US" sz="2800" b="1" dirty="0">
                  <a:solidFill>
                    <a:srgbClr val="FFC000"/>
                  </a:solidFill>
                </a:rPr>
                <a:t>コードの実行は緑の矢印ボタン</a:t>
              </a:r>
            </a:p>
          </p:txBody>
        </p:sp>
      </p:grpSp>
    </p:spTree>
    <p:extLst>
      <p:ext uri="{BB962C8B-B14F-4D97-AF65-F5344CB8AC3E}">
        <p14:creationId xmlns:p14="http://schemas.microsoft.com/office/powerpoint/2010/main" val="1699611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b="1" dirty="0">
                <a:solidFill>
                  <a:schemeClr val="tx1">
                    <a:lumMod val="50000"/>
                    <a:lumOff val="50000"/>
                  </a:schemeClr>
                </a:solidFill>
              </a:rPr>
              <a:t>コーディング</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en-US" altLang="ja-JP" sz="2800" dirty="0">
                <a:solidFill>
                  <a:srgbClr val="0070C0"/>
                </a:solidFill>
              </a:rPr>
              <a:t>x &lt;- c(2, 4, 6)</a:t>
            </a:r>
          </a:p>
          <a:p>
            <a:pPr marL="0" indent="0">
              <a:buNone/>
            </a:pPr>
            <a:r>
              <a:rPr lang="en-US" altLang="ja-JP" dirty="0"/>
              <a:t>x</a:t>
            </a:r>
            <a:r>
              <a:rPr lang="ja-JP" altLang="en-US" dirty="0"/>
              <a:t>に</a:t>
            </a:r>
            <a:r>
              <a:rPr lang="en-US" altLang="ja-JP" dirty="0"/>
              <a:t>2, 4, 6</a:t>
            </a:r>
            <a:r>
              <a:rPr lang="ja-JP" altLang="en-US" dirty="0"/>
              <a:t>の数字の列を代入（付値）</a:t>
            </a:r>
            <a:r>
              <a:rPr lang="ja-JP" altLang="en-US" dirty="0" err="1"/>
              <a:t>するの</a:t>
            </a:r>
            <a:r>
              <a:rPr lang="ja-JP" altLang="en-US" dirty="0"/>
              <a:t>意味</a:t>
            </a:r>
            <a:endParaRPr lang="en-US" altLang="ja-JP" dirty="0"/>
          </a:p>
          <a:p>
            <a:pPr marL="0" indent="0">
              <a:buNone/>
            </a:pPr>
            <a:r>
              <a:rPr lang="en-US" altLang="ja-JP" dirty="0"/>
              <a:t>c()</a:t>
            </a:r>
            <a:r>
              <a:rPr lang="ja-JP" altLang="en-US" dirty="0"/>
              <a:t>は数字の列（ベクトル）を作成する関数</a:t>
            </a:r>
            <a:endParaRPr lang="en-US" altLang="ja-JP" dirty="0"/>
          </a:p>
          <a:p>
            <a:pPr marL="0" indent="0">
              <a:buNone/>
            </a:pPr>
            <a:r>
              <a:rPr lang="ja-JP" altLang="en-US" dirty="0"/>
              <a:t>大文字と小文字は区別される</a:t>
            </a:r>
            <a:endParaRPr lang="en-US" altLang="ja-JP" dirty="0"/>
          </a:p>
          <a:p>
            <a:pPr marL="0" indent="0">
              <a:buNone/>
            </a:pPr>
            <a:endParaRPr lang="en-US" altLang="ja-JP" dirty="0"/>
          </a:p>
          <a:p>
            <a:pPr marL="0" indent="0">
              <a:buNone/>
            </a:pPr>
            <a:r>
              <a:rPr lang="en-US" altLang="ja-JP" dirty="0">
                <a:solidFill>
                  <a:srgbClr val="0070C0"/>
                </a:solidFill>
              </a:rPr>
              <a:t>y &lt;- matrix(c(1,2,3,4,5,6), </a:t>
            </a:r>
            <a:r>
              <a:rPr lang="en-US" altLang="ja-JP" dirty="0" err="1">
                <a:solidFill>
                  <a:srgbClr val="0070C0"/>
                </a:solidFill>
              </a:rPr>
              <a:t>ncol</a:t>
            </a:r>
            <a:r>
              <a:rPr lang="en-US" altLang="ja-JP" dirty="0">
                <a:solidFill>
                  <a:srgbClr val="0070C0"/>
                </a:solidFill>
              </a:rPr>
              <a:t>=2)</a:t>
            </a:r>
          </a:p>
          <a:p>
            <a:pPr marL="0" indent="0">
              <a:buNone/>
            </a:pPr>
            <a:r>
              <a:rPr kumimoji="1" lang="en-US" altLang="ja-JP" dirty="0"/>
              <a:t>1,2,3,4,5,6</a:t>
            </a:r>
            <a:r>
              <a:rPr kumimoji="1" lang="ja-JP" altLang="en-US" dirty="0"/>
              <a:t>の数字の列を、列数が２列のマトリクスにし、</a:t>
            </a:r>
            <a:r>
              <a:rPr kumimoji="1" lang="en-US" altLang="ja-JP" dirty="0"/>
              <a:t>y</a:t>
            </a:r>
            <a:r>
              <a:rPr kumimoji="1" lang="ja-JP" altLang="en-US" dirty="0"/>
              <a:t>に代入する</a:t>
            </a:r>
            <a:endParaRPr kumimoji="1" lang="en-US" altLang="ja-JP" dirty="0"/>
          </a:p>
          <a:p>
            <a:pPr marL="0" indent="0">
              <a:buNone/>
            </a:pPr>
            <a:endParaRPr lang="en-US" altLang="ja-JP" dirty="0"/>
          </a:p>
          <a:p>
            <a:pPr marL="0" indent="0">
              <a:buNone/>
            </a:pPr>
            <a:r>
              <a:rPr kumimoji="1" lang="ja-JP" altLang="en-US" dirty="0">
                <a:solidFill>
                  <a:srgbClr val="0070C0"/>
                </a:solidFill>
              </a:rPr>
              <a:t>関数</a:t>
            </a:r>
            <a:r>
              <a:rPr kumimoji="1" lang="en-US" altLang="ja-JP" dirty="0">
                <a:solidFill>
                  <a:srgbClr val="0070C0"/>
                </a:solidFill>
              </a:rPr>
              <a:t>(</a:t>
            </a:r>
            <a:r>
              <a:rPr kumimoji="1" lang="ja-JP" altLang="en-US" dirty="0">
                <a:solidFill>
                  <a:srgbClr val="0070C0"/>
                </a:solidFill>
              </a:rPr>
              <a:t>引数</a:t>
            </a:r>
            <a:r>
              <a:rPr lang="ja-JP" altLang="en-US" dirty="0">
                <a:solidFill>
                  <a:srgbClr val="0070C0"/>
                </a:solidFill>
              </a:rPr>
              <a:t>１</a:t>
            </a:r>
            <a:r>
              <a:rPr lang="en-US" altLang="ja-JP" dirty="0">
                <a:solidFill>
                  <a:srgbClr val="0070C0"/>
                </a:solidFill>
              </a:rPr>
              <a:t>=</a:t>
            </a:r>
            <a:r>
              <a:rPr kumimoji="1" lang="ja-JP" altLang="en-US" dirty="0">
                <a:solidFill>
                  <a:srgbClr val="0070C0"/>
                </a:solidFill>
              </a:rPr>
              <a:t>対象</a:t>
            </a:r>
            <a:r>
              <a:rPr kumimoji="1" lang="en-US" altLang="ja-JP" dirty="0">
                <a:solidFill>
                  <a:srgbClr val="0070C0"/>
                </a:solidFill>
              </a:rPr>
              <a:t>, </a:t>
            </a:r>
            <a:r>
              <a:rPr kumimoji="1" lang="ja-JP" altLang="en-US" dirty="0">
                <a:solidFill>
                  <a:srgbClr val="0070C0"/>
                </a:solidFill>
              </a:rPr>
              <a:t>引数２</a:t>
            </a:r>
            <a:r>
              <a:rPr kumimoji="1" lang="en-US" altLang="ja-JP" dirty="0">
                <a:solidFill>
                  <a:srgbClr val="0070C0"/>
                </a:solidFill>
              </a:rPr>
              <a:t>=…, </a:t>
            </a:r>
            <a:r>
              <a:rPr kumimoji="1" lang="ja-JP" altLang="en-US" dirty="0">
                <a:solidFill>
                  <a:srgbClr val="0070C0"/>
                </a:solidFill>
              </a:rPr>
              <a:t>引数３</a:t>
            </a:r>
            <a:r>
              <a:rPr kumimoji="1" lang="en-US" altLang="ja-JP" dirty="0">
                <a:solidFill>
                  <a:srgbClr val="0070C0"/>
                </a:solidFill>
              </a:rPr>
              <a:t>=…, …)</a:t>
            </a:r>
            <a:r>
              <a:rPr kumimoji="1" lang="ja-JP" altLang="en-US" dirty="0"/>
              <a:t>というパターンが多い</a:t>
            </a:r>
            <a:endParaRPr kumimoji="1" lang="en-US" altLang="ja-JP" dirty="0"/>
          </a:p>
          <a:p>
            <a:pPr marL="0" indent="0">
              <a:buNone/>
            </a:pPr>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13</a:t>
            </a:fld>
            <a:endParaRPr kumimoji="1" lang="ja-JP" altLang="en-US"/>
          </a:p>
        </p:txBody>
      </p:sp>
    </p:spTree>
    <p:extLst>
      <p:ext uri="{BB962C8B-B14F-4D97-AF65-F5344CB8AC3E}">
        <p14:creationId xmlns:p14="http://schemas.microsoft.com/office/powerpoint/2010/main" val="785309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tx1">
                    <a:lumMod val="50000"/>
                    <a:lumOff val="50000"/>
                  </a:schemeClr>
                </a:solidFill>
              </a:rPr>
              <a:t>R</a:t>
            </a:r>
            <a:r>
              <a:rPr lang="ja-JP" altLang="en-US" b="1" dirty="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342900" lvl="1" indent="-342900"/>
            <a:r>
              <a:rPr kumimoji="1" lang="ja-JP" altLang="en-US" dirty="0"/>
              <a:t>主にベクトル、マトリクス、データフレーム、リストの４つ</a:t>
            </a:r>
            <a:endParaRPr kumimoji="1" lang="en-US" altLang="ja-JP" dirty="0"/>
          </a:p>
          <a:p>
            <a:pPr marL="0" lvl="1" indent="0">
              <a:buNone/>
            </a:pPr>
            <a:endParaRPr lang="en-US" altLang="ja-JP" dirty="0"/>
          </a:p>
          <a:p>
            <a:pPr marL="0" lvl="1" indent="0">
              <a:buNone/>
            </a:pPr>
            <a:r>
              <a:rPr kumimoji="1" lang="ja-JP" altLang="en-US" dirty="0"/>
              <a:t>ベクトル</a:t>
            </a:r>
            <a:endParaRPr kumimoji="1" lang="en-US" altLang="ja-JP" dirty="0"/>
          </a:p>
          <a:p>
            <a:pPr marL="0" lvl="1" indent="0">
              <a:buNone/>
            </a:pPr>
            <a:r>
              <a:rPr lang="ja-JP" altLang="en-US" dirty="0"/>
              <a:t>数値や文字が並んでいるデータ</a:t>
            </a:r>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14</a:t>
            </a:fld>
            <a:endParaRPr kumimoji="1" lang="ja-JP" altLang="en-US"/>
          </a:p>
        </p:txBody>
      </p:sp>
      <p:pic>
        <p:nvPicPr>
          <p:cNvPr id="12" name="図 11"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4977" y="3889959"/>
            <a:ext cx="7594720" cy="1002081"/>
          </a:xfrm>
          <a:prstGeom prst="rect">
            <a:avLst/>
          </a:prstGeom>
          <a:ln w="38100">
            <a:solidFill>
              <a:schemeClr val="tx1">
                <a:lumMod val="50000"/>
                <a:lumOff val="50000"/>
              </a:schemeClr>
            </a:solidFill>
          </a:ln>
        </p:spPr>
      </p:pic>
      <p:pic>
        <p:nvPicPr>
          <p:cNvPr id="13" name="図 12"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262" y="5362782"/>
            <a:ext cx="6108676" cy="775704"/>
          </a:xfrm>
          <a:prstGeom prst="rect">
            <a:avLst/>
          </a:prstGeom>
          <a:ln w="38100">
            <a:solidFill>
              <a:schemeClr val="tx1">
                <a:lumMod val="50000"/>
                <a:lumOff val="50000"/>
              </a:schemeClr>
            </a:solidFill>
          </a:ln>
        </p:spPr>
      </p:pic>
      <p:sp>
        <p:nvSpPr>
          <p:cNvPr id="8" name="テキスト ボックス 7">
            <a:extLst>
              <a:ext uri="{FF2B5EF4-FFF2-40B4-BE49-F238E27FC236}">
                <a16:creationId xmlns:a16="http://schemas.microsoft.com/office/drawing/2014/main" id="{CE6B92D6-E6F0-47E9-856F-E28ADE864358}"/>
              </a:ext>
            </a:extLst>
          </p:cNvPr>
          <p:cNvSpPr txBox="1"/>
          <p:nvPr/>
        </p:nvSpPr>
        <p:spPr>
          <a:xfrm>
            <a:off x="9935721" y="4160166"/>
            <a:ext cx="1107996" cy="461665"/>
          </a:xfrm>
          <a:prstGeom prst="rect">
            <a:avLst/>
          </a:prstGeom>
          <a:noFill/>
          <a:ln w="38100">
            <a:solidFill>
              <a:schemeClr val="tx1">
                <a:lumMod val="50000"/>
                <a:lumOff val="50000"/>
              </a:schemeClr>
            </a:solidFill>
          </a:ln>
        </p:spPr>
        <p:txBody>
          <a:bodyPr wrap="none" rtlCol="0">
            <a:spAutoFit/>
          </a:bodyPr>
          <a:lstStyle/>
          <a:p>
            <a:r>
              <a:rPr kumimoji="1" lang="ja-JP" altLang="en-US" sz="2400" dirty="0">
                <a:solidFill>
                  <a:srgbClr val="00B050"/>
                </a:solidFill>
              </a:rPr>
              <a:t>実数型</a:t>
            </a:r>
            <a:endParaRPr kumimoji="1" lang="ja-JP" altLang="en-US" dirty="0">
              <a:solidFill>
                <a:srgbClr val="00B050"/>
              </a:solidFill>
            </a:endParaRPr>
          </a:p>
        </p:txBody>
      </p:sp>
      <p:sp>
        <p:nvSpPr>
          <p:cNvPr id="9" name="テキスト ボックス 8">
            <a:extLst>
              <a:ext uri="{FF2B5EF4-FFF2-40B4-BE49-F238E27FC236}">
                <a16:creationId xmlns:a16="http://schemas.microsoft.com/office/drawing/2014/main" id="{163D465C-FB54-4FFC-8ECC-F0FB50A805C2}"/>
              </a:ext>
            </a:extLst>
          </p:cNvPr>
          <p:cNvSpPr txBox="1"/>
          <p:nvPr/>
        </p:nvSpPr>
        <p:spPr>
          <a:xfrm>
            <a:off x="9801251" y="5519801"/>
            <a:ext cx="1415772" cy="461665"/>
          </a:xfrm>
          <a:prstGeom prst="rect">
            <a:avLst/>
          </a:prstGeom>
          <a:noFill/>
          <a:ln w="38100">
            <a:solidFill>
              <a:schemeClr val="tx1">
                <a:lumMod val="50000"/>
                <a:lumOff val="50000"/>
              </a:schemeClr>
            </a:solidFill>
          </a:ln>
        </p:spPr>
        <p:txBody>
          <a:bodyPr wrap="none" rtlCol="0">
            <a:spAutoFit/>
          </a:bodyPr>
          <a:lstStyle/>
          <a:p>
            <a:r>
              <a:rPr kumimoji="1" lang="ja-JP" altLang="en-US" sz="2400" dirty="0">
                <a:solidFill>
                  <a:srgbClr val="00B050"/>
                </a:solidFill>
              </a:rPr>
              <a:t>文字列型</a:t>
            </a:r>
            <a:endParaRPr kumimoji="1" lang="ja-JP" altLang="en-US" dirty="0">
              <a:solidFill>
                <a:srgbClr val="00B050"/>
              </a:solidFill>
            </a:endParaRPr>
          </a:p>
        </p:txBody>
      </p:sp>
      <p:sp>
        <p:nvSpPr>
          <p:cNvPr id="10" name="テキスト ボックス 9">
            <a:extLst>
              <a:ext uri="{FF2B5EF4-FFF2-40B4-BE49-F238E27FC236}">
                <a16:creationId xmlns:a16="http://schemas.microsoft.com/office/drawing/2014/main" id="{67011E70-0945-4295-A1A0-A4A6FAF2BFC9}"/>
              </a:ext>
            </a:extLst>
          </p:cNvPr>
          <p:cNvSpPr txBox="1"/>
          <p:nvPr/>
        </p:nvSpPr>
        <p:spPr>
          <a:xfrm>
            <a:off x="9693675" y="3023605"/>
            <a:ext cx="1628972" cy="461665"/>
          </a:xfrm>
          <a:prstGeom prst="rect">
            <a:avLst/>
          </a:prstGeom>
          <a:noFill/>
          <a:ln w="38100">
            <a:solidFill>
              <a:schemeClr val="tx1">
                <a:lumMod val="50000"/>
                <a:lumOff val="50000"/>
              </a:schemeClr>
            </a:solidFill>
          </a:ln>
        </p:spPr>
        <p:txBody>
          <a:bodyPr wrap="none" rtlCol="0">
            <a:spAutoFit/>
          </a:bodyPr>
          <a:lstStyle/>
          <a:p>
            <a:r>
              <a:rPr kumimoji="1" lang="ja-JP" altLang="en-US" sz="2400" dirty="0">
                <a:solidFill>
                  <a:srgbClr val="00B050"/>
                </a:solidFill>
              </a:rPr>
              <a:t>データの型</a:t>
            </a:r>
            <a:endParaRPr kumimoji="1" lang="ja-JP" altLang="en-US" dirty="0">
              <a:solidFill>
                <a:srgbClr val="00B050"/>
              </a:solidFill>
            </a:endParaRPr>
          </a:p>
        </p:txBody>
      </p:sp>
    </p:spTree>
    <p:extLst>
      <p:ext uri="{BB962C8B-B14F-4D97-AF65-F5344CB8AC3E}">
        <p14:creationId xmlns:p14="http://schemas.microsoft.com/office/powerpoint/2010/main" val="2224813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tx1">
                    <a:lumMod val="50000"/>
                    <a:lumOff val="50000"/>
                  </a:schemeClr>
                </a:solidFill>
              </a:rPr>
              <a:t>R</a:t>
            </a:r>
            <a:r>
              <a:rPr lang="ja-JP" altLang="en-US" b="1" dirty="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ja-JP" altLang="en-US" dirty="0"/>
              <a:t>マトリクス</a:t>
            </a:r>
            <a:endParaRPr kumimoji="1" lang="en-US" altLang="ja-JP" dirty="0"/>
          </a:p>
          <a:p>
            <a:pPr marL="342900" lvl="1" indent="-342900"/>
            <a:r>
              <a:rPr lang="ja-JP" altLang="en-US" dirty="0"/>
              <a:t>行列形式に並んだデータ</a:t>
            </a:r>
            <a:endParaRPr lang="en-US" altLang="ja-JP" dirty="0"/>
          </a:p>
          <a:p>
            <a:pPr marL="342900" lvl="1" indent="-342900"/>
            <a:r>
              <a:rPr lang="ja-JP" altLang="en-US" dirty="0"/>
              <a:t>列優先</a:t>
            </a:r>
            <a:endParaRPr lang="en-US" altLang="ja-JP" dirty="0"/>
          </a:p>
          <a:p>
            <a:pPr marL="342900" lvl="1" indent="-342900"/>
            <a:r>
              <a:rPr kumimoji="1" lang="ja-JP" altLang="en-US" dirty="0"/>
              <a:t>数値と文字の混在不可　－＞　全て文字列型となる</a:t>
            </a:r>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15</a:t>
            </a:fld>
            <a:endParaRPr kumimoji="1" lang="ja-JP" altLang="en-US"/>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7040" y="3710814"/>
            <a:ext cx="4070623" cy="2244215"/>
          </a:xfrm>
          <a:prstGeom prst="rect">
            <a:avLst/>
          </a:prstGeom>
          <a:ln w="38100">
            <a:solidFill>
              <a:schemeClr val="tx1">
                <a:lumMod val="50000"/>
                <a:lumOff val="50000"/>
              </a:schemeClr>
            </a:solidFill>
          </a:ln>
        </p:spPr>
      </p:pic>
      <p:pic>
        <p:nvPicPr>
          <p:cNvPr id="7" name="図 6"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1383" y="3751772"/>
            <a:ext cx="4167438" cy="2100388"/>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1303766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tx1">
                    <a:lumMod val="50000"/>
                    <a:lumOff val="50000"/>
                  </a:schemeClr>
                </a:solidFill>
              </a:rPr>
              <a:t>R</a:t>
            </a:r>
            <a:r>
              <a:rPr lang="ja-JP" altLang="en-US" b="1" dirty="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ja-JP" altLang="en-US" dirty="0"/>
              <a:t>データフレーム</a:t>
            </a:r>
            <a:endParaRPr lang="en-US" altLang="ja-JP" dirty="0"/>
          </a:p>
          <a:p>
            <a:pPr marL="0" lvl="1" indent="0">
              <a:buNone/>
            </a:pPr>
            <a:r>
              <a:rPr lang="ja-JP" altLang="en-US" dirty="0"/>
              <a:t>列が異なれば数値と文字両方扱える</a:t>
            </a:r>
            <a:endParaRPr lang="en-US" altLang="ja-JP" dirty="0"/>
          </a:p>
          <a:p>
            <a:pPr marL="0" lvl="1" indent="0">
              <a:buNone/>
            </a:pPr>
            <a:endParaRPr lang="en-US" altLang="ja-JP" dirty="0"/>
          </a:p>
          <a:p>
            <a:pPr marL="0" lvl="1" indent="0">
              <a:buNone/>
            </a:pPr>
            <a:endParaRPr lang="en-US" altLang="ja-JP" dirty="0"/>
          </a:p>
          <a:p>
            <a:pPr marL="0" lvl="1" indent="0">
              <a:buNone/>
            </a:pPr>
            <a:endParaRPr lang="en-US" altLang="ja-JP" dirty="0"/>
          </a:p>
          <a:p>
            <a:pPr marL="0" lvl="1" indent="0">
              <a:buNone/>
            </a:pPr>
            <a:endParaRPr lang="en-US" altLang="ja-JP" dirty="0"/>
          </a:p>
          <a:p>
            <a:pPr marL="0" lvl="1" indent="0">
              <a:buNone/>
            </a:pPr>
            <a:r>
              <a:rPr lang="ja-JP" altLang="en-US" dirty="0"/>
              <a:t>データフレームの列は　データフレーム名</a:t>
            </a:r>
            <a:r>
              <a:rPr lang="en-US" altLang="ja-JP" dirty="0"/>
              <a:t>$</a:t>
            </a:r>
            <a:r>
              <a:rPr lang="ja-JP" altLang="en-US" dirty="0"/>
              <a:t>列名　で参照する</a:t>
            </a:r>
            <a:endParaRPr lang="en-US" altLang="ja-JP" dirty="0"/>
          </a:p>
          <a:p>
            <a:pPr marL="0" lvl="1" indent="0">
              <a:buNone/>
            </a:pPr>
            <a:endParaRPr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16</a:t>
            </a:fld>
            <a:endParaRPr kumimoji="1" lang="ja-JP" altLang="en-US"/>
          </a:p>
        </p:txBody>
      </p:sp>
      <p:pic>
        <p:nvPicPr>
          <p:cNvPr id="9" name="図 8"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2445" y="2747900"/>
            <a:ext cx="8070105" cy="972918"/>
          </a:xfrm>
          <a:prstGeom prst="rect">
            <a:avLst/>
          </a:prstGeom>
          <a:ln w="38100">
            <a:solidFill>
              <a:schemeClr val="tx1">
                <a:lumMod val="50000"/>
                <a:lumOff val="50000"/>
              </a:schemeClr>
            </a:solidFill>
          </a:ln>
        </p:spPr>
      </p:pic>
      <p:pic>
        <p:nvPicPr>
          <p:cNvPr id="10" name="図 9"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9063" y="1965808"/>
            <a:ext cx="2813857" cy="2486664"/>
          </a:xfrm>
          <a:prstGeom prst="rect">
            <a:avLst/>
          </a:prstGeom>
          <a:ln w="38100">
            <a:solidFill>
              <a:schemeClr val="tx1"/>
            </a:solidFill>
          </a:ln>
        </p:spPr>
      </p:pic>
      <p:pic>
        <p:nvPicPr>
          <p:cNvPr id="11" name="図 10" descr="画面の領域"/>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5699" y="4718654"/>
            <a:ext cx="2590116" cy="562006"/>
          </a:xfrm>
          <a:prstGeom prst="rect">
            <a:avLst/>
          </a:prstGeom>
          <a:ln w="38100">
            <a:solidFill>
              <a:schemeClr val="tx1"/>
            </a:solidFill>
          </a:ln>
        </p:spPr>
      </p:pic>
    </p:spTree>
    <p:extLst>
      <p:ext uri="{BB962C8B-B14F-4D97-AF65-F5344CB8AC3E}">
        <p14:creationId xmlns:p14="http://schemas.microsoft.com/office/powerpoint/2010/main" val="367843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tx1">
                    <a:lumMod val="50000"/>
                    <a:lumOff val="50000"/>
                  </a:schemeClr>
                </a:solidFill>
              </a:rPr>
              <a:t>R</a:t>
            </a:r>
            <a:r>
              <a:rPr lang="ja-JP" altLang="en-US" b="1" dirty="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ja-JP" altLang="en-US" dirty="0"/>
              <a:t>リスト</a:t>
            </a:r>
            <a:endParaRPr lang="en-US" altLang="ja-JP" dirty="0"/>
          </a:p>
          <a:p>
            <a:pPr marL="342900" lvl="1" indent="-342900"/>
            <a:r>
              <a:rPr lang="ja-JP" altLang="en-US" dirty="0"/>
              <a:t>データをまとめたもの</a:t>
            </a:r>
            <a:endParaRPr lang="en-US" altLang="ja-JP" dirty="0"/>
          </a:p>
          <a:p>
            <a:pPr marL="342900" lvl="1" indent="-342900"/>
            <a:r>
              <a:rPr lang="ja-JP" altLang="en-US" dirty="0"/>
              <a:t>リスト名</a:t>
            </a:r>
            <a:r>
              <a:rPr lang="en-US" altLang="ja-JP" dirty="0"/>
              <a:t>$</a:t>
            </a:r>
            <a:r>
              <a:rPr lang="ja-JP" altLang="en-US" dirty="0"/>
              <a:t>要素名で、リスト内の</a:t>
            </a:r>
            <a:br>
              <a:rPr lang="en-US" altLang="ja-JP" dirty="0"/>
            </a:br>
            <a:r>
              <a:rPr lang="ja-JP" altLang="en-US" dirty="0"/>
              <a:t>要素を参照できる</a:t>
            </a:r>
            <a:endParaRPr lang="en-US" altLang="ja-JP" dirty="0"/>
          </a:p>
          <a:p>
            <a:pPr marL="342900" lvl="1" indent="-342900"/>
            <a:r>
              <a:rPr lang="ja-JP" altLang="en-US" dirty="0"/>
              <a:t>関数の結果として</a:t>
            </a:r>
            <a:br>
              <a:rPr lang="en-US" altLang="ja-JP" dirty="0"/>
            </a:br>
            <a:r>
              <a:rPr lang="ja-JP" altLang="en-US" dirty="0"/>
              <a:t>用いられることが多い</a:t>
            </a:r>
            <a:br>
              <a:rPr lang="en-US" altLang="ja-JP" dirty="0"/>
            </a:br>
            <a:endParaRPr lang="en-US" altLang="ja-JP" dirty="0"/>
          </a:p>
          <a:p>
            <a:pPr marL="0" lvl="1" indent="0">
              <a:buNone/>
            </a:pPr>
            <a:endParaRPr lang="en-US" altLang="ja-JP" dirty="0"/>
          </a:p>
          <a:p>
            <a:pPr marL="0" lvl="1" indent="0">
              <a:buNone/>
            </a:pPr>
            <a:endParaRPr lang="en-US" altLang="ja-JP" dirty="0"/>
          </a:p>
          <a:p>
            <a:pPr marL="0" lvl="1" indent="0">
              <a:buNone/>
            </a:pPr>
            <a:endParaRPr lang="en-US" altLang="ja-JP" dirty="0"/>
          </a:p>
          <a:p>
            <a:pPr marL="0" lvl="1" indent="0">
              <a:buNone/>
            </a:pPr>
            <a:endParaRPr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17</a:t>
            </a:fld>
            <a:endParaRPr kumimoji="1" lang="ja-JP" altLang="en-US"/>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9902" y="444574"/>
            <a:ext cx="4842837" cy="3592755"/>
          </a:xfrm>
          <a:prstGeom prst="rect">
            <a:avLst/>
          </a:prstGeom>
          <a:ln w="38100">
            <a:solidFill>
              <a:schemeClr val="tx1">
                <a:lumMod val="50000"/>
                <a:lumOff val="50000"/>
              </a:schemeClr>
            </a:solidFill>
          </a:ln>
        </p:spPr>
      </p:pic>
      <p:pic>
        <p:nvPicPr>
          <p:cNvPr id="7" name="図 6"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7067" y="4319488"/>
            <a:ext cx="4681431" cy="1509812"/>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2131504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a:solidFill>
                  <a:schemeClr val="tx1">
                    <a:lumMod val="50000"/>
                    <a:lumOff val="50000"/>
                  </a:schemeClr>
                </a:solidFill>
              </a:rPr>
              <a:t>R studio</a:t>
            </a:r>
            <a:r>
              <a:rPr lang="ja-JP" altLang="en-US" b="1" dirty="0" err="1">
                <a:solidFill>
                  <a:schemeClr val="tx1">
                    <a:lumMod val="50000"/>
                    <a:lumOff val="50000"/>
                  </a:schemeClr>
                </a:solidFill>
              </a:rPr>
              <a:t>での</a:t>
            </a:r>
            <a:r>
              <a:rPr lang="ja-JP" altLang="en-US" b="1" dirty="0">
                <a:solidFill>
                  <a:schemeClr val="tx1">
                    <a:lumMod val="50000"/>
                    <a:lumOff val="50000"/>
                  </a:schemeClr>
                </a:solidFill>
              </a:rPr>
              <a:t>コーディングとコードの実行</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indent="0">
              <a:buNone/>
            </a:pPr>
            <a:r>
              <a:rPr kumimoji="1" lang="ja-JP" altLang="en-US" dirty="0"/>
              <a:t>関数のカッコ内で</a:t>
            </a:r>
            <a:r>
              <a:rPr kumimoji="1" lang="en-US" altLang="ja-JP" dirty="0"/>
              <a:t>Tab</a:t>
            </a:r>
            <a:r>
              <a:rPr kumimoji="1" lang="ja-JP" altLang="en-US" dirty="0"/>
              <a:t>キーを押すと、引数の候補が表示される</a:t>
            </a: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kumimoji="1" lang="en-US" altLang="ja-JP" dirty="0"/>
          </a:p>
          <a:p>
            <a:pPr marL="0" indent="0">
              <a:buNone/>
            </a:pPr>
            <a:r>
              <a:rPr kumimoji="1" lang="ja-JP" altLang="en-US" dirty="0"/>
              <a:t>マウスによる選択箇所により、実行されるコードが変わる</a:t>
            </a:r>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18</a:t>
            </a:fld>
            <a:endParaRPr kumimoji="1" lang="ja-JP" altLang="en-US"/>
          </a:p>
        </p:txBody>
      </p:sp>
      <p:grpSp>
        <p:nvGrpSpPr>
          <p:cNvPr id="7" name="グループ化 6"/>
          <p:cNvGrpSpPr/>
          <p:nvPr/>
        </p:nvGrpSpPr>
        <p:grpSpPr>
          <a:xfrm>
            <a:off x="1478222" y="5429250"/>
            <a:ext cx="9880791" cy="1109960"/>
            <a:chOff x="1021022" y="2480310"/>
            <a:chExt cx="9880791" cy="1109960"/>
          </a:xfrm>
        </p:grpSpPr>
        <p:pic>
          <p:nvPicPr>
            <p:cNvPr id="8" name="図 7"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022" y="2480310"/>
              <a:ext cx="4849978" cy="529597"/>
            </a:xfrm>
            <a:prstGeom prst="rect">
              <a:avLst/>
            </a:prstGeom>
            <a:ln w="38100">
              <a:solidFill>
                <a:schemeClr val="tx1">
                  <a:lumMod val="50000"/>
                  <a:lumOff val="50000"/>
                </a:schemeClr>
              </a:solidFill>
            </a:ln>
          </p:spPr>
        </p:pic>
        <p:sp>
          <p:nvSpPr>
            <p:cNvPr id="9" name="テキスト ボックス 8"/>
            <p:cNvSpPr txBox="1"/>
            <p:nvPr/>
          </p:nvSpPr>
          <p:spPr>
            <a:xfrm>
              <a:off x="2251710" y="3063240"/>
              <a:ext cx="2223686" cy="523220"/>
            </a:xfrm>
            <a:prstGeom prst="rect">
              <a:avLst/>
            </a:prstGeom>
            <a:noFill/>
          </p:spPr>
          <p:txBody>
            <a:bodyPr wrap="none" rtlCol="0">
              <a:spAutoFit/>
            </a:bodyPr>
            <a:lstStyle/>
            <a:p>
              <a:r>
                <a:rPr kumimoji="1" lang="ja-JP" altLang="en-US" sz="2800" b="1" dirty="0"/>
                <a:t>この行を実行</a:t>
              </a:r>
            </a:p>
          </p:txBody>
        </p:sp>
        <p:pic>
          <p:nvPicPr>
            <p:cNvPr id="10" name="図 9"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7103" y="2518403"/>
              <a:ext cx="3964710" cy="464827"/>
            </a:xfrm>
            <a:prstGeom prst="rect">
              <a:avLst/>
            </a:prstGeom>
            <a:ln w="38100">
              <a:solidFill>
                <a:schemeClr val="tx1">
                  <a:lumMod val="50000"/>
                  <a:lumOff val="50000"/>
                </a:schemeClr>
              </a:solidFill>
            </a:ln>
          </p:spPr>
        </p:pic>
        <p:sp>
          <p:nvSpPr>
            <p:cNvPr id="11" name="テキスト ボックス 10"/>
            <p:cNvSpPr txBox="1"/>
            <p:nvPr/>
          </p:nvSpPr>
          <p:spPr>
            <a:xfrm>
              <a:off x="7456170" y="3067050"/>
              <a:ext cx="3265638" cy="523220"/>
            </a:xfrm>
            <a:prstGeom prst="rect">
              <a:avLst/>
            </a:prstGeom>
            <a:noFill/>
          </p:spPr>
          <p:txBody>
            <a:bodyPr wrap="none" rtlCol="0">
              <a:spAutoFit/>
            </a:bodyPr>
            <a:lstStyle/>
            <a:p>
              <a:r>
                <a:rPr kumimoji="1" lang="ja-JP" altLang="en-US" sz="2800" b="1" dirty="0"/>
                <a:t>選択した範囲を実行</a:t>
              </a:r>
            </a:p>
          </p:txBody>
        </p:sp>
      </p:grpSp>
      <p:pic>
        <p:nvPicPr>
          <p:cNvPr id="6" name="図 5"/>
          <p:cNvPicPr>
            <a:picLocks noChangeAspect="1"/>
          </p:cNvPicPr>
          <p:nvPr/>
        </p:nvPicPr>
        <p:blipFill rotWithShape="1">
          <a:blip r:embed="rId4"/>
          <a:srcRect l="17457" t="22529" r="62941" b="60585"/>
          <a:stretch/>
        </p:blipFill>
        <p:spPr>
          <a:xfrm>
            <a:off x="2640330" y="2446020"/>
            <a:ext cx="6736022" cy="2171700"/>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1979418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a:solidFill>
                  <a:schemeClr val="tx1">
                    <a:lumMod val="50000"/>
                    <a:lumOff val="50000"/>
                  </a:schemeClr>
                </a:solidFill>
              </a:rPr>
              <a:t>演習</a:t>
            </a:r>
            <a:r>
              <a:rPr kumimoji="1" lang="en-US" altLang="ja-JP" b="1" dirty="0">
                <a:solidFill>
                  <a:schemeClr val="tx1">
                    <a:lumMod val="50000"/>
                    <a:lumOff val="50000"/>
                  </a:schemeClr>
                </a:solidFill>
              </a:rPr>
              <a:t>‐1</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01739" cy="4783604"/>
          </a:xfrm>
        </p:spPr>
        <p:txBody>
          <a:bodyPr>
            <a:normAutofit/>
          </a:bodyPr>
          <a:lstStyle/>
          <a:p>
            <a:r>
              <a:rPr lang="ja-JP" altLang="en-US" dirty="0"/>
              <a:t>先ほど作成した</a:t>
            </a:r>
            <a:r>
              <a:rPr lang="en-US" altLang="ja-JP" dirty="0"/>
              <a:t>R script</a:t>
            </a:r>
            <a:r>
              <a:rPr lang="ja-JP" altLang="en-US" dirty="0"/>
              <a:t>に以下のコードを記述し、実行してください</a:t>
            </a:r>
            <a:endParaRPr lang="en-US" altLang="ja-JP" dirty="0"/>
          </a:p>
          <a:p>
            <a:pPr marL="0" indent="0">
              <a:buNone/>
            </a:pPr>
            <a:endParaRPr lang="en-US" altLang="ja-JP" dirty="0"/>
          </a:p>
          <a:p>
            <a:pPr marL="0" indent="0">
              <a:buNone/>
            </a:pPr>
            <a:r>
              <a:rPr lang="en-US" altLang="ja-JP" dirty="0">
                <a:solidFill>
                  <a:srgbClr val="0070C0"/>
                </a:solidFill>
              </a:rPr>
              <a:t>x &lt;- c(2, 4, 6)</a:t>
            </a:r>
          </a:p>
          <a:p>
            <a:pPr marL="0" indent="0">
              <a:buNone/>
            </a:pPr>
            <a:r>
              <a:rPr lang="en-US" altLang="ja-JP" dirty="0">
                <a:solidFill>
                  <a:srgbClr val="0070C0"/>
                </a:solidFill>
              </a:rPr>
              <a:t>y &lt;- c(1, 2, 3)</a:t>
            </a:r>
          </a:p>
          <a:p>
            <a:pPr marL="0" indent="0">
              <a:buNone/>
            </a:pPr>
            <a:r>
              <a:rPr lang="en-US" altLang="ja-JP" dirty="0">
                <a:solidFill>
                  <a:srgbClr val="0070C0"/>
                </a:solidFill>
              </a:rPr>
              <a:t>data &lt;- </a:t>
            </a:r>
            <a:r>
              <a:rPr lang="en-US" altLang="ja-JP" dirty="0" err="1">
                <a:solidFill>
                  <a:srgbClr val="0070C0"/>
                </a:solidFill>
              </a:rPr>
              <a:t>data.frame</a:t>
            </a:r>
            <a:r>
              <a:rPr lang="en-US" altLang="ja-JP" dirty="0">
                <a:solidFill>
                  <a:srgbClr val="0070C0"/>
                </a:solidFill>
              </a:rPr>
              <a:t>(</a:t>
            </a:r>
            <a:r>
              <a:rPr lang="en-US" altLang="ja-JP" dirty="0" err="1">
                <a:solidFill>
                  <a:srgbClr val="0070C0"/>
                </a:solidFill>
              </a:rPr>
              <a:t>x,y</a:t>
            </a:r>
            <a:r>
              <a:rPr lang="en-US" altLang="ja-JP" dirty="0">
                <a:solidFill>
                  <a:srgbClr val="0070C0"/>
                </a:solidFill>
              </a:rPr>
              <a:t>)</a:t>
            </a:r>
          </a:p>
          <a:p>
            <a:pPr marL="0" indent="0">
              <a:buNone/>
            </a:pPr>
            <a:r>
              <a:rPr lang="en-US" altLang="ja-JP" dirty="0">
                <a:solidFill>
                  <a:srgbClr val="0070C0"/>
                </a:solidFill>
              </a:rPr>
              <a:t>plot(data)</a:t>
            </a:r>
          </a:p>
          <a:p>
            <a:pPr marL="0" indent="0">
              <a:buNone/>
            </a:pPr>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19</a:t>
            </a:fld>
            <a:endParaRPr kumimoji="1" lang="ja-JP" altLang="en-US"/>
          </a:p>
        </p:txBody>
      </p:sp>
      <p:sp>
        <p:nvSpPr>
          <p:cNvPr id="8" name="テキスト ボックス 7"/>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a:solidFill>
                  <a:srgbClr val="FFC000"/>
                </a:solidFill>
              </a:rPr>
              <a:t>Hands-On</a:t>
            </a:r>
            <a:endParaRPr kumimoji="1" lang="ja-JP" altLang="en-US" sz="2800" b="1" dirty="0">
              <a:solidFill>
                <a:srgbClr val="FFC000"/>
              </a:solidFill>
            </a:endParaRPr>
          </a:p>
        </p:txBody>
      </p:sp>
      <p:grpSp>
        <p:nvGrpSpPr>
          <p:cNvPr id="7" name="グループ化 6">
            <a:extLst>
              <a:ext uri="{FF2B5EF4-FFF2-40B4-BE49-F238E27FC236}">
                <a16:creationId xmlns:a16="http://schemas.microsoft.com/office/drawing/2014/main" id="{7E12AFEA-F43A-4899-95CF-B9F8D737677C}"/>
              </a:ext>
            </a:extLst>
          </p:cNvPr>
          <p:cNvGrpSpPr>
            <a:grpSpLocks noChangeAspect="1"/>
          </p:cNvGrpSpPr>
          <p:nvPr/>
        </p:nvGrpSpPr>
        <p:grpSpPr>
          <a:xfrm>
            <a:off x="6342725" y="2624835"/>
            <a:ext cx="5462649" cy="3731517"/>
            <a:chOff x="1737359" y="515273"/>
            <a:chExt cx="8620125" cy="5888384"/>
          </a:xfrm>
        </p:grpSpPr>
        <p:pic>
          <p:nvPicPr>
            <p:cNvPr id="9" name="図 8">
              <a:extLst>
                <a:ext uri="{FF2B5EF4-FFF2-40B4-BE49-F238E27FC236}">
                  <a16:creationId xmlns:a16="http://schemas.microsoft.com/office/drawing/2014/main" id="{58551DA7-0658-4C50-903C-340D84B486B9}"/>
                </a:ext>
              </a:extLst>
            </p:cNvPr>
            <p:cNvPicPr>
              <a:picLocks noChangeAspect="1"/>
            </p:cNvPicPr>
            <p:nvPr/>
          </p:nvPicPr>
          <p:blipFill rotWithShape="1">
            <a:blip r:embed="rId2"/>
            <a:srcRect t="12184"/>
            <a:stretch/>
          </p:blipFill>
          <p:spPr>
            <a:xfrm>
              <a:off x="1737359" y="515273"/>
              <a:ext cx="8620125" cy="5888384"/>
            </a:xfrm>
            <a:prstGeom prst="rect">
              <a:avLst/>
            </a:prstGeom>
          </p:spPr>
        </p:pic>
        <p:sp>
          <p:nvSpPr>
            <p:cNvPr id="10" name="角丸四角形 7">
              <a:extLst>
                <a:ext uri="{FF2B5EF4-FFF2-40B4-BE49-F238E27FC236}">
                  <a16:creationId xmlns:a16="http://schemas.microsoft.com/office/drawing/2014/main" id="{9850DA5A-4A6E-45E0-9C16-143AE61A22E9}"/>
                </a:ext>
              </a:extLst>
            </p:cNvPr>
            <p:cNvSpPr/>
            <p:nvPr/>
          </p:nvSpPr>
          <p:spPr>
            <a:xfrm>
              <a:off x="3623310" y="1920240"/>
              <a:ext cx="3600450" cy="2413687"/>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右矢印 9">
              <a:extLst>
                <a:ext uri="{FF2B5EF4-FFF2-40B4-BE49-F238E27FC236}">
                  <a16:creationId xmlns:a16="http://schemas.microsoft.com/office/drawing/2014/main" id="{22E74C36-77D2-4FE4-8D02-5355106146C7}"/>
                </a:ext>
              </a:extLst>
            </p:cNvPr>
            <p:cNvSpPr/>
            <p:nvPr/>
          </p:nvSpPr>
          <p:spPr>
            <a:xfrm rot="5400000">
              <a:off x="5470164" y="86895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4" name="テキスト ボックス 13">
            <a:extLst>
              <a:ext uri="{FF2B5EF4-FFF2-40B4-BE49-F238E27FC236}">
                <a16:creationId xmlns:a16="http://schemas.microsoft.com/office/drawing/2014/main" id="{D74E72E7-E783-4374-828C-94EE92A2E893}"/>
              </a:ext>
            </a:extLst>
          </p:cNvPr>
          <p:cNvSpPr txBox="1"/>
          <p:nvPr/>
        </p:nvSpPr>
        <p:spPr>
          <a:xfrm>
            <a:off x="8270916" y="2372663"/>
            <a:ext cx="3786614" cy="523220"/>
          </a:xfrm>
          <a:prstGeom prst="rect">
            <a:avLst/>
          </a:prstGeom>
          <a:solidFill>
            <a:schemeClr val="tx2"/>
          </a:solidFill>
        </p:spPr>
        <p:txBody>
          <a:bodyPr wrap="none" rtlCol="0">
            <a:spAutoFit/>
          </a:bodyPr>
          <a:lstStyle/>
          <a:p>
            <a:r>
              <a:rPr lang="ja-JP" altLang="en-US" sz="2800" b="1" dirty="0">
                <a:solidFill>
                  <a:srgbClr val="FFC000"/>
                </a:solidFill>
              </a:rPr>
              <a:t>②コードを選択して</a:t>
            </a:r>
            <a:r>
              <a:rPr kumimoji="1" lang="ja-JP" altLang="en-US" sz="2800" b="1" dirty="0">
                <a:solidFill>
                  <a:srgbClr val="FFC000"/>
                </a:solidFill>
              </a:rPr>
              <a:t>実行</a:t>
            </a:r>
          </a:p>
        </p:txBody>
      </p:sp>
      <p:sp>
        <p:nvSpPr>
          <p:cNvPr id="15" name="テキスト ボックス 14">
            <a:extLst>
              <a:ext uri="{FF2B5EF4-FFF2-40B4-BE49-F238E27FC236}">
                <a16:creationId xmlns:a16="http://schemas.microsoft.com/office/drawing/2014/main" id="{ED202981-99FD-4147-9CC0-1AFEEF921F6D}"/>
              </a:ext>
            </a:extLst>
          </p:cNvPr>
          <p:cNvSpPr txBox="1"/>
          <p:nvPr/>
        </p:nvSpPr>
        <p:spPr>
          <a:xfrm>
            <a:off x="7902387" y="3782828"/>
            <a:ext cx="1459054" cy="954107"/>
          </a:xfrm>
          <a:prstGeom prst="rect">
            <a:avLst/>
          </a:prstGeom>
          <a:solidFill>
            <a:schemeClr val="tx2"/>
          </a:solidFill>
        </p:spPr>
        <p:txBody>
          <a:bodyPr wrap="none" rtlCol="0">
            <a:spAutoFit/>
          </a:bodyPr>
          <a:lstStyle/>
          <a:p>
            <a:r>
              <a:rPr kumimoji="1" lang="ja-JP" altLang="en-US" sz="2800" b="1" dirty="0">
                <a:solidFill>
                  <a:srgbClr val="FFC000"/>
                </a:solidFill>
              </a:rPr>
              <a:t>①ここに</a:t>
            </a:r>
            <a:br>
              <a:rPr kumimoji="1" lang="en-US" altLang="ja-JP" sz="2800" b="1" dirty="0">
                <a:solidFill>
                  <a:srgbClr val="FFC000"/>
                </a:solidFill>
              </a:rPr>
            </a:br>
            <a:r>
              <a:rPr kumimoji="1" lang="ja-JP" altLang="en-US" sz="2800" b="1" dirty="0">
                <a:solidFill>
                  <a:srgbClr val="FFC000"/>
                </a:solidFill>
              </a:rPr>
              <a:t>書いて</a:t>
            </a:r>
          </a:p>
        </p:txBody>
      </p:sp>
    </p:spTree>
    <p:extLst>
      <p:ext uri="{BB962C8B-B14F-4D97-AF65-F5344CB8AC3E}">
        <p14:creationId xmlns:p14="http://schemas.microsoft.com/office/powerpoint/2010/main" val="4006323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a:solidFill>
                  <a:schemeClr val="tx1">
                    <a:lumMod val="50000"/>
                    <a:lumOff val="50000"/>
                  </a:schemeClr>
                </a:solidFill>
              </a:rPr>
              <a:t>Contents</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p:txBody>
          <a:bodyPr/>
          <a:lstStyle/>
          <a:p>
            <a:r>
              <a:rPr kumimoji="1" lang="en-US" altLang="ja-JP" dirty="0"/>
              <a:t>R</a:t>
            </a:r>
            <a:r>
              <a:rPr kumimoji="1" lang="ja-JP" altLang="en-US" dirty="0"/>
              <a:t>とは</a:t>
            </a:r>
            <a:endParaRPr kumimoji="1" lang="en-US" altLang="ja-JP" dirty="0"/>
          </a:p>
          <a:p>
            <a:r>
              <a:rPr kumimoji="1" lang="en-US" altLang="ja-JP" dirty="0" err="1"/>
              <a:t>Rstudio</a:t>
            </a:r>
            <a:r>
              <a:rPr kumimoji="1" lang="ja-JP" altLang="en-US" dirty="0"/>
              <a:t>の操作</a:t>
            </a:r>
            <a:endParaRPr kumimoji="1" lang="en-US" altLang="ja-JP" dirty="0"/>
          </a:p>
          <a:p>
            <a:r>
              <a:rPr lang="en-US" altLang="ja-JP" dirty="0"/>
              <a:t>Package</a:t>
            </a:r>
            <a:r>
              <a:rPr lang="ja-JP" altLang="en-US" dirty="0"/>
              <a:t>による機能拡張</a:t>
            </a:r>
            <a:endParaRPr kumimoji="1" lang="en-US" altLang="ja-JP" dirty="0"/>
          </a:p>
          <a:p>
            <a:r>
              <a:rPr kumimoji="1" lang="en-US" altLang="ja-JP" dirty="0" err="1"/>
              <a:t>Rmarkdown</a:t>
            </a:r>
            <a:r>
              <a:rPr kumimoji="1" lang="ja-JP" altLang="en-US" dirty="0"/>
              <a:t>によるドキュメント作成</a:t>
            </a:r>
            <a:endParaRPr kumimoji="1" lang="en-US" altLang="ja-JP" dirty="0"/>
          </a:p>
          <a:p>
            <a:endParaRPr kumimoji="1" lang="en-US" altLang="ja-JP" dirty="0"/>
          </a:p>
          <a:p>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a:t>
            </a:fld>
            <a:endParaRPr kumimoji="1" lang="ja-JP" altLang="en-US"/>
          </a:p>
        </p:txBody>
      </p:sp>
    </p:spTree>
    <p:extLst>
      <p:ext uri="{BB962C8B-B14F-4D97-AF65-F5344CB8AC3E}">
        <p14:creationId xmlns:p14="http://schemas.microsoft.com/office/powerpoint/2010/main" val="929261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a:solidFill>
                  <a:schemeClr val="tx1">
                    <a:lumMod val="50000"/>
                    <a:lumOff val="50000"/>
                  </a:schemeClr>
                </a:solidFill>
              </a:rPr>
              <a:t>解答</a:t>
            </a:r>
            <a:r>
              <a:rPr kumimoji="1" lang="en-US" altLang="ja-JP" b="1" dirty="0">
                <a:solidFill>
                  <a:schemeClr val="tx1">
                    <a:lumMod val="50000"/>
                    <a:lumOff val="50000"/>
                  </a:schemeClr>
                </a:solidFill>
              </a:rPr>
              <a:t>‐1</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01739" cy="4783604"/>
          </a:xfrm>
        </p:spPr>
        <p:txBody>
          <a:bodyPr>
            <a:normAutofit/>
          </a:bodyPr>
          <a:lstStyle/>
          <a:p>
            <a:pPr marL="0" indent="0">
              <a:buNone/>
            </a:pPr>
            <a:r>
              <a:rPr kumimoji="1" lang="ja-JP" altLang="en-US" dirty="0"/>
              <a:t>エディタに入力し実行したコードが</a:t>
            </a:r>
            <a:br>
              <a:rPr kumimoji="1" lang="en-US" altLang="ja-JP" dirty="0"/>
            </a:br>
            <a:r>
              <a:rPr kumimoji="1" lang="ja-JP" altLang="en-US" dirty="0"/>
              <a:t>コンソールに表示され、</a:t>
            </a:r>
            <a:endParaRPr kumimoji="1" lang="en-US" altLang="ja-JP" dirty="0"/>
          </a:p>
          <a:p>
            <a:pPr marL="0" indent="0">
              <a:buNone/>
            </a:pPr>
            <a:r>
              <a:rPr kumimoji="1" lang="ja-JP" altLang="en-US" dirty="0"/>
              <a:t>グラフが作成されます。</a:t>
            </a:r>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20</a:t>
            </a:fld>
            <a:endParaRPr kumimoji="1" lang="ja-JP" altLang="en-US"/>
          </a:p>
        </p:txBody>
      </p:sp>
      <p:sp>
        <p:nvSpPr>
          <p:cNvPr id="8" name="テキスト ボックス 7"/>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a:solidFill>
                  <a:srgbClr val="FFC000"/>
                </a:solidFill>
              </a:rPr>
              <a:t>Hands-On</a:t>
            </a:r>
            <a:endParaRPr kumimoji="1" lang="ja-JP" altLang="en-US" sz="2800" b="1" dirty="0">
              <a:solidFill>
                <a:srgbClr val="FFC000"/>
              </a:solidFill>
            </a:endParaRPr>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9798" y="3324967"/>
            <a:ext cx="4791744" cy="3019846"/>
          </a:xfrm>
          <a:prstGeom prst="rect">
            <a:avLst/>
          </a:prstGeom>
          <a:ln w="38100">
            <a:solidFill>
              <a:schemeClr val="tx1">
                <a:lumMod val="50000"/>
                <a:lumOff val="50000"/>
              </a:schemeClr>
            </a:solidFill>
          </a:ln>
        </p:spPr>
      </p:pic>
      <p:pic>
        <p:nvPicPr>
          <p:cNvPr id="7" name="図 6"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6685" y="1912306"/>
            <a:ext cx="4982270" cy="4496427"/>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294192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a:solidFill>
                  <a:schemeClr val="tx1">
                    <a:lumMod val="50000"/>
                    <a:lumOff val="50000"/>
                  </a:schemeClr>
                </a:solidFill>
              </a:rPr>
              <a:t>Package</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kumimoji="1" lang="en-US" altLang="ja-JP" dirty="0"/>
              <a:t>Package</a:t>
            </a:r>
            <a:r>
              <a:rPr kumimoji="1" lang="ja-JP" altLang="en-US" dirty="0"/>
              <a:t>をインストールすることにより機能を追加することができる</a:t>
            </a:r>
            <a:endParaRPr kumimoji="1" lang="en-US" altLang="ja-JP" dirty="0"/>
          </a:p>
          <a:p>
            <a:r>
              <a:rPr lang="ja-JP" altLang="en-US" dirty="0"/>
              <a:t>本日使用する主な</a:t>
            </a:r>
            <a:r>
              <a:rPr lang="en-US" altLang="ja-JP" dirty="0"/>
              <a:t>package</a:t>
            </a:r>
          </a:p>
          <a:p>
            <a:pPr lvl="1">
              <a:buFont typeface="Wingdings" panose="05000000000000000000" pitchFamily="2" charset="2"/>
              <a:buChar char="ü"/>
              <a:tabLst>
                <a:tab pos="2155825" algn="l"/>
              </a:tabLst>
            </a:pPr>
            <a:r>
              <a:rPr lang="en-US" altLang="ja-JP" dirty="0" err="1"/>
              <a:t>dplyr</a:t>
            </a:r>
            <a:r>
              <a:rPr lang="en-US" altLang="ja-JP" dirty="0"/>
              <a:t>	</a:t>
            </a:r>
            <a:r>
              <a:rPr lang="ja-JP" altLang="en-US" dirty="0"/>
              <a:t>データの加工</a:t>
            </a:r>
            <a:endParaRPr lang="en-US" altLang="ja-JP" dirty="0"/>
          </a:p>
          <a:p>
            <a:pPr lvl="1">
              <a:buFont typeface="Wingdings" panose="05000000000000000000" pitchFamily="2" charset="2"/>
              <a:buChar char="ü"/>
              <a:tabLst>
                <a:tab pos="2155825" algn="l"/>
              </a:tabLst>
            </a:pPr>
            <a:r>
              <a:rPr lang="en-US" altLang="ja-JP" dirty="0"/>
              <a:t>ggplot2	</a:t>
            </a:r>
            <a:r>
              <a:rPr lang="ja-JP" altLang="en-US" dirty="0"/>
              <a:t>グラフ作成</a:t>
            </a:r>
            <a:endParaRPr lang="en-US" altLang="ja-JP" dirty="0"/>
          </a:p>
          <a:p>
            <a:pPr lvl="1">
              <a:buFont typeface="Wingdings" panose="05000000000000000000" pitchFamily="2" charset="2"/>
              <a:buChar char="ü"/>
              <a:tabLst>
                <a:tab pos="2155825" algn="l"/>
              </a:tabLst>
            </a:pPr>
            <a:r>
              <a:rPr lang="en-US" altLang="ja-JP" dirty="0" err="1"/>
              <a:t>readr</a:t>
            </a:r>
            <a:r>
              <a:rPr lang="en-US" altLang="ja-JP" dirty="0"/>
              <a:t>	</a:t>
            </a:r>
            <a:r>
              <a:rPr lang="ja-JP" altLang="en-US" dirty="0"/>
              <a:t>データの読み込み</a:t>
            </a:r>
            <a:endParaRPr lang="en-US" altLang="ja-JP" dirty="0"/>
          </a:p>
          <a:p>
            <a:pPr lvl="1">
              <a:buFont typeface="Wingdings" panose="05000000000000000000" pitchFamily="2" charset="2"/>
              <a:buChar char="ü"/>
              <a:tabLst>
                <a:tab pos="2155825" algn="l"/>
              </a:tabLst>
            </a:pPr>
            <a:r>
              <a:rPr lang="en-US" altLang="ja-JP" dirty="0" err="1"/>
              <a:t>gridExtra</a:t>
            </a:r>
            <a:r>
              <a:rPr lang="en-US" altLang="ja-JP" dirty="0"/>
              <a:t>	</a:t>
            </a:r>
            <a:r>
              <a:rPr lang="ja-JP" altLang="en-US" dirty="0"/>
              <a:t>グラフ表示</a:t>
            </a:r>
            <a:endParaRPr lang="en-US" altLang="ja-JP" dirty="0"/>
          </a:p>
          <a:p>
            <a:pPr lvl="1">
              <a:buFont typeface="Wingdings" panose="05000000000000000000" pitchFamily="2" charset="2"/>
              <a:buChar char="ü"/>
              <a:tabLst>
                <a:tab pos="2155825" algn="l"/>
              </a:tabLst>
            </a:pPr>
            <a:r>
              <a:rPr lang="en-US" altLang="ja-JP" dirty="0" err="1"/>
              <a:t>GGally</a:t>
            </a:r>
            <a:r>
              <a:rPr lang="en-US" altLang="ja-JP" dirty="0"/>
              <a:t>	</a:t>
            </a:r>
            <a:r>
              <a:rPr lang="ja-JP" altLang="en-US" dirty="0"/>
              <a:t>グラフ表示</a:t>
            </a:r>
            <a:endParaRPr kumimoji="1" lang="en-US" altLang="ja-JP" dirty="0"/>
          </a:p>
          <a:p>
            <a:r>
              <a:rPr lang="en-US" altLang="ja-JP" dirty="0"/>
              <a:t>Package</a:t>
            </a:r>
            <a:r>
              <a:rPr lang="ja-JP" altLang="en-US" dirty="0"/>
              <a:t>をインストールする</a:t>
            </a:r>
            <a:endParaRPr lang="en-US" altLang="ja-JP" dirty="0"/>
          </a:p>
          <a:p>
            <a:pPr lvl="1">
              <a:buFont typeface="Wingdings" panose="05000000000000000000" pitchFamily="2" charset="2"/>
              <a:buChar char="Ø"/>
            </a:pPr>
            <a:r>
              <a:rPr lang="en-US" altLang="ja-JP" dirty="0" err="1"/>
              <a:t>install.packages</a:t>
            </a:r>
            <a:r>
              <a:rPr lang="en-US" altLang="ja-JP" dirty="0"/>
              <a:t>(“</a:t>
            </a:r>
            <a:r>
              <a:rPr lang="en-US" altLang="ja-JP" dirty="0" err="1"/>
              <a:t>dplyr</a:t>
            </a:r>
            <a:r>
              <a:rPr lang="en-US" altLang="ja-JP" dirty="0"/>
              <a:t>")</a:t>
            </a:r>
          </a:p>
          <a:p>
            <a:r>
              <a:rPr kumimoji="1" lang="en-US" altLang="ja-JP" dirty="0"/>
              <a:t>Package</a:t>
            </a:r>
            <a:r>
              <a:rPr kumimoji="1" lang="ja-JP" altLang="en-US" dirty="0"/>
              <a:t>を使う</a:t>
            </a:r>
            <a:endParaRPr kumimoji="1" lang="en-US" altLang="ja-JP" dirty="0"/>
          </a:p>
          <a:p>
            <a:pPr lvl="1">
              <a:buFont typeface="Wingdings" panose="05000000000000000000" pitchFamily="2" charset="2"/>
              <a:buChar char="Ø"/>
            </a:pPr>
            <a:r>
              <a:rPr kumimoji="1" lang="en-US" altLang="ja-JP" dirty="0"/>
              <a:t>library(</a:t>
            </a:r>
            <a:r>
              <a:rPr kumimoji="1" lang="en-US" altLang="ja-JP" dirty="0" err="1"/>
              <a:t>dplyr</a:t>
            </a:r>
            <a:r>
              <a:rPr kumimoji="1" lang="en-US" altLang="ja-JP" dirty="0"/>
              <a:t>)</a:t>
            </a:r>
          </a:p>
        </p:txBody>
      </p:sp>
      <p:sp>
        <p:nvSpPr>
          <p:cNvPr id="4" name="フッター プレースホルダー 3"/>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err="1"/>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21</a:t>
            </a:fld>
            <a:endParaRPr kumimoji="1" lang="ja-JP" altLang="en-US"/>
          </a:p>
        </p:txBody>
      </p:sp>
    </p:spTree>
    <p:extLst>
      <p:ext uri="{BB962C8B-B14F-4D97-AF65-F5344CB8AC3E}">
        <p14:creationId xmlns:p14="http://schemas.microsoft.com/office/powerpoint/2010/main" val="22983975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22</a:t>
            </a:fld>
            <a:endParaRPr kumimoji="1" lang="ja-JP" altLang="en-US"/>
          </a:p>
        </p:txBody>
      </p:sp>
      <p:pic>
        <p:nvPicPr>
          <p:cNvPr id="7" name="図 6"/>
          <p:cNvPicPr>
            <a:picLocks noChangeAspect="1"/>
          </p:cNvPicPr>
          <p:nvPr/>
        </p:nvPicPr>
        <p:blipFill>
          <a:blip r:embed="rId2"/>
          <a:stretch>
            <a:fillRect/>
          </a:stretch>
        </p:blipFill>
        <p:spPr>
          <a:xfrm>
            <a:off x="1167663" y="127323"/>
            <a:ext cx="9431001" cy="6459012"/>
          </a:xfrm>
          <a:prstGeom prst="rect">
            <a:avLst/>
          </a:prstGeom>
        </p:spPr>
      </p:pic>
      <p:sp>
        <p:nvSpPr>
          <p:cNvPr id="11" name="テキスト ボックス 10"/>
          <p:cNvSpPr txBox="1"/>
          <p:nvPr/>
        </p:nvSpPr>
        <p:spPr>
          <a:xfrm>
            <a:off x="2551109" y="5128605"/>
            <a:ext cx="2501006" cy="523220"/>
          </a:xfrm>
          <a:prstGeom prst="rect">
            <a:avLst/>
          </a:prstGeom>
          <a:solidFill>
            <a:schemeClr val="tx2"/>
          </a:solidFill>
        </p:spPr>
        <p:txBody>
          <a:bodyPr wrap="none" rtlCol="0">
            <a:spAutoFit/>
          </a:bodyPr>
          <a:lstStyle/>
          <a:p>
            <a:r>
              <a:rPr kumimoji="1" lang="ja-JP" altLang="en-US" sz="2800" b="1" dirty="0">
                <a:solidFill>
                  <a:srgbClr val="FFC000"/>
                </a:solidFill>
              </a:rPr>
              <a:t>コンソール画面</a:t>
            </a:r>
          </a:p>
        </p:txBody>
      </p:sp>
      <p:sp>
        <p:nvSpPr>
          <p:cNvPr id="13" name="テキスト ボックス 12"/>
          <p:cNvSpPr txBox="1"/>
          <p:nvPr/>
        </p:nvSpPr>
        <p:spPr>
          <a:xfrm>
            <a:off x="3065305" y="2242651"/>
            <a:ext cx="1364476" cy="523220"/>
          </a:xfrm>
          <a:prstGeom prst="rect">
            <a:avLst/>
          </a:prstGeom>
          <a:solidFill>
            <a:schemeClr val="tx2"/>
          </a:solidFill>
        </p:spPr>
        <p:txBody>
          <a:bodyPr wrap="none" rtlCol="0">
            <a:spAutoFit/>
          </a:bodyPr>
          <a:lstStyle/>
          <a:p>
            <a:r>
              <a:rPr kumimoji="1" lang="ja-JP" altLang="en-US" sz="2800" b="1" dirty="0">
                <a:solidFill>
                  <a:schemeClr val="accent6"/>
                </a:solidFill>
              </a:rPr>
              <a:t>エディタ</a:t>
            </a:r>
          </a:p>
        </p:txBody>
      </p:sp>
      <p:sp>
        <p:nvSpPr>
          <p:cNvPr id="14" name="角丸四角形 13"/>
          <p:cNvSpPr/>
          <p:nvPr/>
        </p:nvSpPr>
        <p:spPr>
          <a:xfrm>
            <a:off x="6761527" y="3011648"/>
            <a:ext cx="4672047" cy="3644645"/>
          </a:xfrm>
          <a:prstGeom prst="roundRect">
            <a:avLst>
              <a:gd name="adj" fmla="val 6239"/>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7427911" y="4930247"/>
            <a:ext cx="3738524" cy="954107"/>
          </a:xfrm>
          <a:prstGeom prst="rect">
            <a:avLst/>
          </a:prstGeom>
          <a:solidFill>
            <a:schemeClr val="tx2"/>
          </a:solidFill>
        </p:spPr>
        <p:txBody>
          <a:bodyPr wrap="none" rtlCol="0">
            <a:spAutoFit/>
          </a:bodyPr>
          <a:lstStyle/>
          <a:p>
            <a:r>
              <a:rPr kumimoji="1" lang="ja-JP" altLang="en-US" sz="2800" b="1" dirty="0">
                <a:solidFill>
                  <a:schemeClr val="accent2"/>
                </a:solidFill>
              </a:rPr>
              <a:t>グラフ・ファイル・</a:t>
            </a:r>
            <a:endParaRPr kumimoji="1" lang="en-US" altLang="ja-JP" sz="2800" b="1" dirty="0">
              <a:solidFill>
                <a:schemeClr val="accent2"/>
              </a:solidFill>
            </a:endParaRPr>
          </a:p>
          <a:p>
            <a:r>
              <a:rPr lang="ja-JP" altLang="en-US" sz="2800" b="1" dirty="0">
                <a:solidFill>
                  <a:schemeClr val="accent2"/>
                </a:solidFill>
              </a:rPr>
              <a:t>ヘルプ・パッケージ管理</a:t>
            </a:r>
            <a:endParaRPr kumimoji="1" lang="ja-JP" altLang="en-US" sz="2800" b="1" dirty="0">
              <a:solidFill>
                <a:schemeClr val="accent2"/>
              </a:solidFill>
            </a:endParaRPr>
          </a:p>
        </p:txBody>
      </p:sp>
      <p:sp>
        <p:nvSpPr>
          <p:cNvPr id="17" name="テキスト ボックス 16"/>
          <p:cNvSpPr txBox="1"/>
          <p:nvPr/>
        </p:nvSpPr>
        <p:spPr>
          <a:xfrm>
            <a:off x="7344988" y="2231871"/>
            <a:ext cx="3502882" cy="523220"/>
          </a:xfrm>
          <a:prstGeom prst="rect">
            <a:avLst/>
          </a:prstGeom>
          <a:solidFill>
            <a:schemeClr val="tx2"/>
          </a:solidFill>
        </p:spPr>
        <p:txBody>
          <a:bodyPr wrap="none" rtlCol="0">
            <a:spAutoFit/>
          </a:bodyPr>
          <a:lstStyle/>
          <a:p>
            <a:r>
              <a:rPr kumimoji="1" lang="ja-JP" altLang="en-US" sz="2800" b="1" dirty="0">
                <a:solidFill>
                  <a:schemeClr val="bg1"/>
                </a:solidFill>
              </a:rPr>
              <a:t>オブジェクト・履歴など</a:t>
            </a:r>
          </a:p>
        </p:txBody>
      </p:sp>
    </p:spTree>
    <p:extLst>
      <p:ext uri="{BB962C8B-B14F-4D97-AF65-F5344CB8AC3E}">
        <p14:creationId xmlns:p14="http://schemas.microsoft.com/office/powerpoint/2010/main" val="3899037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b="1" dirty="0">
                <a:solidFill>
                  <a:schemeClr val="tx1">
                    <a:lumMod val="50000"/>
                    <a:lumOff val="50000"/>
                  </a:schemeClr>
                </a:solidFill>
              </a:rPr>
              <a:t>パイプ演算子　</a:t>
            </a:r>
            <a:r>
              <a:rPr lang="en-US" altLang="ja-JP" b="1" dirty="0">
                <a:solidFill>
                  <a:schemeClr val="tx1">
                    <a:lumMod val="50000"/>
                    <a:lumOff val="50000"/>
                  </a:schemeClr>
                </a:solidFill>
              </a:rPr>
              <a:t>%&gt;%</a:t>
            </a:r>
            <a:r>
              <a:rPr lang="ja-JP" altLang="en-US" b="1" dirty="0">
                <a:solidFill>
                  <a:schemeClr val="tx1">
                    <a:lumMod val="50000"/>
                    <a:lumOff val="50000"/>
                  </a:schemeClr>
                </a:solidFill>
              </a:rPr>
              <a:t>　</a:t>
            </a:r>
            <a:r>
              <a:rPr lang="en-US" altLang="ja-JP" b="1" dirty="0">
                <a:solidFill>
                  <a:schemeClr val="tx1">
                    <a:lumMod val="50000"/>
                    <a:lumOff val="50000"/>
                  </a:schemeClr>
                </a:solidFill>
              </a:rPr>
              <a:t>Ctrl + Shift + M </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2357755"/>
          </a:xfrm>
        </p:spPr>
        <p:txBody>
          <a:bodyPr>
            <a:normAutofit/>
          </a:bodyPr>
          <a:lstStyle/>
          <a:p>
            <a:r>
              <a:rPr kumimoji="1" lang="en-US" altLang="ja-JP" dirty="0"/>
              <a:t>package</a:t>
            </a:r>
            <a:r>
              <a:rPr kumimoji="1" lang="ja-JP" altLang="en-US" dirty="0"/>
              <a:t>の</a:t>
            </a:r>
            <a:r>
              <a:rPr kumimoji="1" lang="en-US" altLang="ja-JP" dirty="0" err="1"/>
              <a:t>dplyr</a:t>
            </a:r>
            <a:r>
              <a:rPr kumimoji="1" lang="ja-JP" altLang="en-US" dirty="0"/>
              <a:t>により使用可能になる</a:t>
            </a:r>
            <a:endParaRPr kumimoji="1" lang="en-US" altLang="ja-JP" dirty="0"/>
          </a:p>
          <a:p>
            <a:r>
              <a:rPr kumimoji="1" lang="en-US" altLang="ja-JP" dirty="0"/>
              <a:t>%&gt;%</a:t>
            </a:r>
            <a:r>
              <a:rPr kumimoji="1" lang="ja-JP" altLang="en-US" dirty="0"/>
              <a:t>の左側の関数の結果を、右側の関数の第一引数にする</a:t>
            </a:r>
            <a:endParaRPr kumimoji="1" lang="en-US" altLang="ja-JP" dirty="0"/>
          </a:p>
          <a:p>
            <a:r>
              <a:rPr lang="ja-JP" altLang="en-US" dirty="0"/>
              <a:t>連続する処理を行う場合</a:t>
            </a:r>
            <a:endParaRPr lang="en-US" altLang="ja-JP" dirty="0"/>
          </a:p>
          <a:p>
            <a:pPr marL="0" indent="0">
              <a:buNone/>
            </a:pPr>
            <a:r>
              <a:rPr lang="en-US" altLang="ja-JP" dirty="0">
                <a:solidFill>
                  <a:srgbClr val="0070C0"/>
                </a:solidFill>
              </a:rPr>
              <a:t>a &lt;- xxx(b) %&gt;% </a:t>
            </a:r>
            <a:r>
              <a:rPr lang="en-US" altLang="ja-JP" dirty="0" err="1">
                <a:solidFill>
                  <a:srgbClr val="0070C0"/>
                </a:solidFill>
              </a:rPr>
              <a:t>yyy</a:t>
            </a:r>
            <a:r>
              <a:rPr lang="en-US" altLang="ja-JP" dirty="0">
                <a:solidFill>
                  <a:srgbClr val="0070C0"/>
                </a:solidFill>
              </a:rPr>
              <a:t>() %&gt;% </a:t>
            </a:r>
            <a:r>
              <a:rPr lang="en-US" altLang="ja-JP" dirty="0" err="1">
                <a:solidFill>
                  <a:srgbClr val="0070C0"/>
                </a:solidFill>
              </a:rPr>
              <a:t>zzz</a:t>
            </a:r>
            <a:r>
              <a:rPr lang="en-US" altLang="ja-JP" dirty="0">
                <a:solidFill>
                  <a:srgbClr val="0070C0"/>
                </a:solidFill>
              </a:rPr>
              <a:t>() </a:t>
            </a:r>
          </a:p>
          <a:p>
            <a:endParaRPr kumimoji="1" lang="en-US" altLang="ja-JP" dirty="0"/>
          </a:p>
        </p:txBody>
      </p:sp>
      <p:sp>
        <p:nvSpPr>
          <p:cNvPr id="4" name="フッター プレースホルダー 3"/>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err="1"/>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23</a:t>
            </a:fld>
            <a:endParaRPr kumimoji="1" lang="ja-JP" altLang="en-US"/>
          </a:p>
        </p:txBody>
      </p:sp>
      <p:sp>
        <p:nvSpPr>
          <p:cNvPr id="6" name="テキスト ボックス 5"/>
          <p:cNvSpPr txBox="1"/>
          <p:nvPr/>
        </p:nvSpPr>
        <p:spPr>
          <a:xfrm>
            <a:off x="2171700" y="4377690"/>
            <a:ext cx="2768963" cy="1477328"/>
          </a:xfrm>
          <a:prstGeom prst="rect">
            <a:avLst/>
          </a:prstGeom>
          <a:noFill/>
          <a:ln w="38100">
            <a:solidFill>
              <a:schemeClr val="tx1">
                <a:lumMod val="50000"/>
                <a:lumOff val="50000"/>
              </a:schemeClr>
            </a:solidFill>
          </a:ln>
        </p:spPr>
        <p:txBody>
          <a:bodyPr wrap="none" rtlCol="0">
            <a:spAutoFit/>
          </a:bodyPr>
          <a:lstStyle/>
          <a:p>
            <a:r>
              <a:rPr lang="en-US" altLang="ja-JP" sz="2400" dirty="0">
                <a:solidFill>
                  <a:srgbClr val="0070C0"/>
                </a:solidFill>
              </a:rPr>
              <a:t>x &lt;- c(2, 4, 6)</a:t>
            </a:r>
          </a:p>
          <a:p>
            <a:r>
              <a:rPr lang="en-US" altLang="ja-JP" sz="2400" dirty="0">
                <a:solidFill>
                  <a:srgbClr val="0070C0"/>
                </a:solidFill>
              </a:rPr>
              <a:t>y &lt;- c(1, 2, 3)</a:t>
            </a:r>
          </a:p>
          <a:p>
            <a:r>
              <a:rPr lang="en-US" altLang="ja-JP" sz="2400" dirty="0">
                <a:solidFill>
                  <a:srgbClr val="0070C0"/>
                </a:solidFill>
              </a:rPr>
              <a:t>plot(</a:t>
            </a:r>
            <a:r>
              <a:rPr lang="en-US" altLang="ja-JP" sz="2400" dirty="0" err="1">
                <a:solidFill>
                  <a:srgbClr val="0070C0"/>
                </a:solidFill>
              </a:rPr>
              <a:t>data.frame</a:t>
            </a:r>
            <a:r>
              <a:rPr lang="en-US" altLang="ja-JP" sz="2400" dirty="0">
                <a:solidFill>
                  <a:srgbClr val="0070C0"/>
                </a:solidFill>
              </a:rPr>
              <a:t>(</a:t>
            </a:r>
            <a:r>
              <a:rPr lang="en-US" altLang="ja-JP" sz="2400" dirty="0" err="1">
                <a:solidFill>
                  <a:srgbClr val="0070C0"/>
                </a:solidFill>
              </a:rPr>
              <a:t>x,y</a:t>
            </a:r>
            <a:r>
              <a:rPr lang="en-US" altLang="ja-JP" sz="2400" dirty="0">
                <a:solidFill>
                  <a:srgbClr val="0070C0"/>
                </a:solidFill>
              </a:rPr>
              <a:t>))</a:t>
            </a:r>
          </a:p>
          <a:p>
            <a:endParaRPr kumimoji="1" lang="ja-JP" altLang="en-US" dirty="0"/>
          </a:p>
        </p:txBody>
      </p:sp>
      <p:sp>
        <p:nvSpPr>
          <p:cNvPr id="7" name="テキスト ボックス 6"/>
          <p:cNvSpPr txBox="1"/>
          <p:nvPr/>
        </p:nvSpPr>
        <p:spPr>
          <a:xfrm>
            <a:off x="6724650" y="4472940"/>
            <a:ext cx="3499932" cy="1477328"/>
          </a:xfrm>
          <a:prstGeom prst="rect">
            <a:avLst/>
          </a:prstGeom>
          <a:noFill/>
          <a:ln w="38100">
            <a:solidFill>
              <a:schemeClr val="tx1">
                <a:lumMod val="50000"/>
                <a:lumOff val="50000"/>
              </a:schemeClr>
            </a:solidFill>
          </a:ln>
        </p:spPr>
        <p:txBody>
          <a:bodyPr wrap="none" rtlCol="0">
            <a:spAutoFit/>
          </a:bodyPr>
          <a:lstStyle/>
          <a:p>
            <a:r>
              <a:rPr lang="en-US" altLang="ja-JP" sz="2400" dirty="0">
                <a:solidFill>
                  <a:srgbClr val="0070C0"/>
                </a:solidFill>
              </a:rPr>
              <a:t>x &lt;- c(2, 4, 6)</a:t>
            </a:r>
          </a:p>
          <a:p>
            <a:r>
              <a:rPr lang="en-US" altLang="ja-JP" sz="2400" dirty="0">
                <a:solidFill>
                  <a:srgbClr val="0070C0"/>
                </a:solidFill>
              </a:rPr>
              <a:t>y &lt;- c(1, 2, 3)</a:t>
            </a:r>
          </a:p>
          <a:p>
            <a:r>
              <a:rPr lang="en-US" altLang="ja-JP" sz="2400" dirty="0" err="1">
                <a:solidFill>
                  <a:srgbClr val="0070C0"/>
                </a:solidFill>
              </a:rPr>
              <a:t>data.frame</a:t>
            </a:r>
            <a:r>
              <a:rPr lang="en-US" altLang="ja-JP" sz="2400" dirty="0">
                <a:solidFill>
                  <a:srgbClr val="0070C0"/>
                </a:solidFill>
              </a:rPr>
              <a:t>(</a:t>
            </a:r>
            <a:r>
              <a:rPr lang="en-US" altLang="ja-JP" sz="2400" dirty="0" err="1">
                <a:solidFill>
                  <a:srgbClr val="0070C0"/>
                </a:solidFill>
              </a:rPr>
              <a:t>x,y</a:t>
            </a:r>
            <a:r>
              <a:rPr lang="en-US" altLang="ja-JP" sz="2400" dirty="0">
                <a:solidFill>
                  <a:srgbClr val="0070C0"/>
                </a:solidFill>
              </a:rPr>
              <a:t>)</a:t>
            </a:r>
            <a:r>
              <a:rPr lang="ja-JP" altLang="en-US" sz="2400" dirty="0">
                <a:solidFill>
                  <a:srgbClr val="0070C0"/>
                </a:solidFill>
              </a:rPr>
              <a:t> </a:t>
            </a:r>
            <a:r>
              <a:rPr lang="en-US" altLang="ja-JP" sz="2400" dirty="0">
                <a:solidFill>
                  <a:srgbClr val="0070C0"/>
                </a:solidFill>
              </a:rPr>
              <a:t>%&gt;% plot()</a:t>
            </a:r>
          </a:p>
          <a:p>
            <a:endParaRPr kumimoji="1" lang="ja-JP" altLang="en-US" dirty="0"/>
          </a:p>
        </p:txBody>
      </p:sp>
    </p:spTree>
    <p:extLst>
      <p:ext uri="{BB962C8B-B14F-4D97-AF65-F5344CB8AC3E}">
        <p14:creationId xmlns:p14="http://schemas.microsoft.com/office/powerpoint/2010/main" val="20211202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p:cNvPicPr>
            <a:picLocks noChangeAspect="1"/>
          </p:cNvPicPr>
          <p:nvPr/>
        </p:nvPicPr>
        <p:blipFill rotWithShape="1">
          <a:blip r:embed="rId3"/>
          <a:srcRect l="51090" t="6213" r="18622" b="49060"/>
          <a:stretch/>
        </p:blipFill>
        <p:spPr>
          <a:xfrm>
            <a:off x="4382343" y="3325907"/>
            <a:ext cx="7455688" cy="3096626"/>
          </a:xfrm>
          <a:prstGeom prst="rect">
            <a:avLst/>
          </a:prstGeom>
          <a:ln>
            <a:solidFill>
              <a:schemeClr val="tx1">
                <a:lumMod val="50000"/>
                <a:lumOff val="50000"/>
              </a:schemeClr>
            </a:solidFill>
          </a:ln>
        </p:spPr>
      </p:pic>
      <p:sp>
        <p:nvSpPr>
          <p:cNvPr id="2" name="タイトル 1"/>
          <p:cNvSpPr>
            <a:spLocks noGrp="1"/>
          </p:cNvSpPr>
          <p:nvPr>
            <p:ph type="title"/>
          </p:nvPr>
        </p:nvSpPr>
        <p:spPr/>
        <p:txBody>
          <a:bodyPr/>
          <a:lstStyle/>
          <a:p>
            <a:r>
              <a:rPr kumimoji="1" lang="en-US" altLang="ja-JP" b="1" dirty="0">
                <a:solidFill>
                  <a:schemeClr val="tx1">
                    <a:lumMod val="50000"/>
                    <a:lumOff val="50000"/>
                  </a:schemeClr>
                </a:solidFill>
              </a:rPr>
              <a:t>R markdown</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kumimoji="1" lang="en-US" altLang="ja-JP" dirty="0"/>
              <a:t>R</a:t>
            </a:r>
            <a:r>
              <a:rPr kumimoji="1" lang="ja-JP" altLang="en-US" dirty="0"/>
              <a:t>のコードと実行結果、解説文等を、</a:t>
            </a:r>
            <a:r>
              <a:rPr kumimoji="1" lang="en-US" altLang="ja-JP" dirty="0"/>
              <a:t>html, pdf, doc</a:t>
            </a:r>
            <a:r>
              <a:rPr kumimoji="1" lang="ja-JP" altLang="en-US" dirty="0"/>
              <a:t>形式で出力</a:t>
            </a:r>
            <a:endParaRPr kumimoji="1" lang="en-US" altLang="ja-JP" dirty="0"/>
          </a:p>
          <a:p>
            <a:r>
              <a:rPr lang="en-US" altLang="ja-JP" dirty="0"/>
              <a:t>R</a:t>
            </a:r>
            <a:r>
              <a:rPr lang="ja-JP" altLang="en-US" dirty="0"/>
              <a:t>コードとドキュメントを同時に作成できる</a:t>
            </a:r>
            <a:endParaRPr lang="en-US" altLang="ja-JP" dirty="0"/>
          </a:p>
          <a:p>
            <a:r>
              <a:rPr lang="en-US" altLang="ja-JP" dirty="0"/>
              <a:t>R</a:t>
            </a:r>
            <a:r>
              <a:rPr lang="ja-JP" altLang="en-US" dirty="0"/>
              <a:t>コードの実行結果がコード記載部分のすぐ下に表示される</a:t>
            </a:r>
            <a:endParaRPr lang="en-US" altLang="ja-JP" dirty="0"/>
          </a:p>
          <a:p>
            <a:r>
              <a:rPr lang="en-US" altLang="ja-JP" dirty="0" err="1"/>
              <a:t>Rstudio</a:t>
            </a:r>
            <a:r>
              <a:rPr lang="en-US" altLang="ja-JP" dirty="0"/>
              <a:t> Help </a:t>
            </a:r>
            <a:br>
              <a:rPr lang="en-US" altLang="ja-JP" dirty="0"/>
            </a:br>
            <a:r>
              <a:rPr lang="en-US" altLang="ja-JP" dirty="0"/>
              <a:t>-&gt; </a:t>
            </a:r>
            <a:r>
              <a:rPr lang="en-US" altLang="ja-JP" dirty="0" err="1"/>
              <a:t>Cheatsheets</a:t>
            </a:r>
            <a:br>
              <a:rPr lang="en-US" altLang="ja-JP" dirty="0"/>
            </a:br>
            <a:r>
              <a:rPr lang="en-US" altLang="ja-JP" dirty="0"/>
              <a:t> -&gt; R Markdown Cheat Sheet</a:t>
            </a:r>
            <a:br>
              <a:rPr lang="en-US" altLang="ja-JP" dirty="0"/>
            </a:br>
            <a:r>
              <a:rPr lang="en-US" altLang="ja-JP" dirty="0"/>
              <a:t> -&gt; R Markdown Reference Guide</a:t>
            </a:r>
            <a:br>
              <a:rPr lang="en-US" altLang="ja-JP" dirty="0"/>
            </a:br>
            <a:endParaRPr lang="en-US" altLang="ja-JP" dirty="0"/>
          </a:p>
          <a:p>
            <a:endParaRPr lang="en-US" altLang="ja-JP" dirty="0"/>
          </a:p>
          <a:p>
            <a:endParaRPr kumimoji="1" lang="en-US" altLang="ja-JP" dirty="0"/>
          </a:p>
        </p:txBody>
      </p:sp>
      <p:sp>
        <p:nvSpPr>
          <p:cNvPr id="4" name="フッター プレースホルダー 3"/>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err="1"/>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24</a:t>
            </a:fld>
            <a:endParaRPr kumimoji="1" lang="ja-JP" altLang="en-US"/>
          </a:p>
        </p:txBody>
      </p:sp>
      <p:graphicFrame>
        <p:nvGraphicFramePr>
          <p:cNvPr id="6" name="オブジェクト 5"/>
          <p:cNvGraphicFramePr>
            <a:graphicFrameLocks noChangeAspect="1"/>
          </p:cNvGraphicFramePr>
          <p:nvPr>
            <p:extLst>
              <p:ext uri="{D42A27DB-BD31-4B8C-83A1-F6EECF244321}">
                <p14:modId xmlns:p14="http://schemas.microsoft.com/office/powerpoint/2010/main" val="430738540"/>
              </p:ext>
            </p:extLst>
          </p:nvPr>
        </p:nvGraphicFramePr>
        <p:xfrm>
          <a:off x="7783513" y="409575"/>
          <a:ext cx="2806700" cy="1100138"/>
        </p:xfrm>
        <a:graphic>
          <a:graphicData uri="http://schemas.openxmlformats.org/presentationml/2006/ole">
            <mc:AlternateContent xmlns:mc="http://schemas.openxmlformats.org/markup-compatibility/2006">
              <mc:Choice xmlns:v="urn:schemas-microsoft-com:vml" Requires="v">
                <p:oleObj spid="_x0000_s1040" name="パッケージャー シェル オブジェクト" showAsIcon="1" r:id="rId4" imgW="1340280" imgH="524880" progId="Package">
                  <p:embed/>
                </p:oleObj>
              </mc:Choice>
              <mc:Fallback>
                <p:oleObj name="パッケージャー シェル オブジェクト" showAsIcon="1" r:id="rId4" imgW="1340280" imgH="524880" progId="Package">
                  <p:embed/>
                  <p:pic>
                    <p:nvPicPr>
                      <p:cNvPr id="6" name="オブジェクト 5"/>
                      <p:cNvPicPr/>
                      <p:nvPr/>
                    </p:nvPicPr>
                    <p:blipFill>
                      <a:blip r:embed="rId5"/>
                      <a:stretch>
                        <a:fillRect/>
                      </a:stretch>
                    </p:blipFill>
                    <p:spPr>
                      <a:xfrm>
                        <a:off x="7783513" y="409575"/>
                        <a:ext cx="2806700" cy="1100138"/>
                      </a:xfrm>
                      <a:prstGeom prst="rect">
                        <a:avLst/>
                      </a:prstGeom>
                    </p:spPr>
                  </p:pic>
                </p:oleObj>
              </mc:Fallback>
            </mc:AlternateContent>
          </a:graphicData>
        </a:graphic>
      </p:graphicFrame>
    </p:spTree>
    <p:extLst>
      <p:ext uri="{BB962C8B-B14F-4D97-AF65-F5344CB8AC3E}">
        <p14:creationId xmlns:p14="http://schemas.microsoft.com/office/powerpoint/2010/main" val="15621931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a:solidFill>
                  <a:schemeClr val="tx1">
                    <a:lumMod val="50000"/>
                    <a:lumOff val="50000"/>
                  </a:schemeClr>
                </a:solidFill>
              </a:rPr>
              <a:t>R markdown</a:t>
            </a:r>
            <a:r>
              <a:rPr kumimoji="1" lang="ja-JP" altLang="en-US" b="1" dirty="0">
                <a:solidFill>
                  <a:schemeClr val="tx1">
                    <a:lumMod val="50000"/>
                    <a:lumOff val="50000"/>
                  </a:schemeClr>
                </a:solidFill>
              </a:rPr>
              <a:t>によるドキュメント作成の流れ</a:t>
            </a: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514350" indent="-514350">
              <a:buFont typeface="+mj-lt"/>
              <a:buAutoNum type="arabicPeriod"/>
            </a:pPr>
            <a:r>
              <a:rPr lang="en-US" altLang="ja-JP" dirty="0"/>
              <a:t>File -&gt; New File -&gt; R markdown…</a:t>
            </a:r>
            <a:br>
              <a:rPr lang="en-US" altLang="ja-JP" dirty="0"/>
            </a:br>
            <a:r>
              <a:rPr lang="ja-JP" altLang="en-US" dirty="0"/>
              <a:t>から </a:t>
            </a:r>
            <a:r>
              <a:rPr lang="en-US" altLang="ja-JP" dirty="0"/>
              <a:t>.</a:t>
            </a:r>
            <a:r>
              <a:rPr lang="en-US" altLang="ja-JP" dirty="0" err="1"/>
              <a:t>rmd</a:t>
            </a:r>
            <a:r>
              <a:rPr lang="ja-JP" altLang="en-US" dirty="0"/>
              <a:t>ファイルを新規作成</a:t>
            </a:r>
            <a:endParaRPr lang="en-US" altLang="ja-JP" dirty="0"/>
          </a:p>
          <a:p>
            <a:pPr marL="514350" indent="-514350">
              <a:buFont typeface="+mj-lt"/>
              <a:buAutoNum type="arabicPeriod"/>
            </a:pPr>
            <a:r>
              <a:rPr lang="ja-JP" altLang="en-US" dirty="0"/>
              <a:t>ドキュメントと</a:t>
            </a:r>
            <a:r>
              <a:rPr lang="en-US" altLang="ja-JP" dirty="0"/>
              <a:t>R</a:t>
            </a:r>
            <a:r>
              <a:rPr lang="ja-JP" altLang="en-US" dirty="0"/>
              <a:t>コード作成</a:t>
            </a:r>
            <a:br>
              <a:rPr lang="en-US" altLang="ja-JP" dirty="0"/>
            </a:br>
            <a:r>
              <a:rPr lang="en-US" altLang="ja-JP" dirty="0"/>
              <a:t>R</a:t>
            </a:r>
            <a:r>
              <a:rPr lang="ja-JP" altLang="en-US" dirty="0"/>
              <a:t>コードは</a:t>
            </a:r>
            <a:r>
              <a:rPr lang="en-US" altLang="ja-JP" dirty="0"/>
              <a:t>R</a:t>
            </a:r>
            <a:r>
              <a:rPr lang="ja-JP" altLang="en-US" dirty="0"/>
              <a:t> チャンクに記載</a:t>
            </a:r>
            <a:endParaRPr lang="en-US" altLang="ja-JP" dirty="0"/>
          </a:p>
          <a:p>
            <a:pPr marL="514350" indent="-514350">
              <a:buFont typeface="+mj-lt"/>
              <a:buAutoNum type="arabicPeriod"/>
            </a:pPr>
            <a:r>
              <a:rPr lang="ja-JP" altLang="en-US" dirty="0"/>
              <a:t>作成中の</a:t>
            </a:r>
            <a:r>
              <a:rPr lang="en-US" altLang="ja-JP" dirty="0"/>
              <a:t>R</a:t>
            </a:r>
            <a:r>
              <a:rPr lang="ja-JP" altLang="en-US" dirty="0"/>
              <a:t>コード実行結果は、</a:t>
            </a:r>
            <a:br>
              <a:rPr lang="en-US" altLang="ja-JP" dirty="0"/>
            </a:br>
            <a:r>
              <a:rPr lang="en-US" altLang="ja-JP" dirty="0"/>
              <a:t>shift + ctrl + Enter</a:t>
            </a:r>
            <a:r>
              <a:rPr lang="ja-JP" altLang="en-US" dirty="0"/>
              <a:t>で確認</a:t>
            </a:r>
            <a:endParaRPr lang="en-US" altLang="ja-JP" dirty="0"/>
          </a:p>
          <a:p>
            <a:pPr marL="514350" indent="-514350">
              <a:buFont typeface="+mj-lt"/>
              <a:buAutoNum type="arabicPeriod"/>
            </a:pPr>
            <a:r>
              <a:rPr lang="en-US" altLang="ja-JP" dirty="0"/>
              <a:t>Knit</a:t>
            </a:r>
            <a:r>
              <a:rPr lang="ja-JP" altLang="en-US" dirty="0"/>
              <a:t>ボタンでドキュメント作成</a:t>
            </a:r>
            <a:endParaRPr lang="en-US" altLang="ja-JP" dirty="0"/>
          </a:p>
          <a:p>
            <a:pPr marL="514350" indent="-514350">
              <a:buFont typeface="+mj-lt"/>
              <a:buAutoNum type="arabicPeriod"/>
            </a:pPr>
            <a:endParaRPr lang="en-US" altLang="ja-JP" dirty="0"/>
          </a:p>
          <a:p>
            <a:endParaRPr kumimoji="1" lang="en-US" altLang="ja-JP" dirty="0"/>
          </a:p>
        </p:txBody>
      </p:sp>
      <p:sp>
        <p:nvSpPr>
          <p:cNvPr id="4" name="フッター プレースホルダー 3"/>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err="1"/>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25</a:t>
            </a:fld>
            <a:endParaRPr kumimoji="1" lang="ja-JP" altLang="en-US"/>
          </a:p>
        </p:txBody>
      </p:sp>
      <p:pic>
        <p:nvPicPr>
          <p:cNvPr id="8" name="図 7"/>
          <p:cNvPicPr>
            <a:picLocks noChangeAspect="1"/>
          </p:cNvPicPr>
          <p:nvPr/>
        </p:nvPicPr>
        <p:blipFill rotWithShape="1">
          <a:blip r:embed="rId2"/>
          <a:srcRect l="23819" t="20952" r="23292" b="3244"/>
          <a:stretch/>
        </p:blipFill>
        <p:spPr>
          <a:xfrm>
            <a:off x="7411681" y="1371410"/>
            <a:ext cx="4074668" cy="3622571"/>
          </a:xfrm>
          <a:prstGeom prst="rect">
            <a:avLst/>
          </a:prstGeom>
          <a:ln w="38100">
            <a:solidFill>
              <a:schemeClr val="tx1">
                <a:lumMod val="50000"/>
                <a:lumOff val="50000"/>
              </a:schemeClr>
            </a:solidFill>
          </a:ln>
        </p:spPr>
      </p:pic>
      <p:pic>
        <p:nvPicPr>
          <p:cNvPr id="9" name="図 8"/>
          <p:cNvPicPr>
            <a:picLocks noChangeAspect="1"/>
          </p:cNvPicPr>
          <p:nvPr/>
        </p:nvPicPr>
        <p:blipFill rotWithShape="1">
          <a:blip r:embed="rId3"/>
          <a:srcRect b="77688"/>
          <a:stretch/>
        </p:blipFill>
        <p:spPr>
          <a:xfrm>
            <a:off x="602798" y="5197929"/>
            <a:ext cx="11251746" cy="1557282"/>
          </a:xfrm>
          <a:prstGeom prst="rect">
            <a:avLst/>
          </a:prstGeom>
          <a:ln w="38100">
            <a:solidFill>
              <a:schemeClr val="tx1">
                <a:lumMod val="50000"/>
                <a:lumOff val="50000"/>
              </a:schemeClr>
            </a:solidFill>
          </a:ln>
        </p:spPr>
      </p:pic>
      <p:sp>
        <p:nvSpPr>
          <p:cNvPr id="10" name="右矢印 9"/>
          <p:cNvSpPr/>
          <p:nvPr/>
        </p:nvSpPr>
        <p:spPr>
          <a:xfrm rot="5400000">
            <a:off x="2139680" y="5397957"/>
            <a:ext cx="1277075"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594432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a:solidFill>
                  <a:schemeClr val="tx1">
                    <a:lumMod val="50000"/>
                    <a:lumOff val="50000"/>
                  </a:schemeClr>
                </a:solidFill>
              </a:rPr>
              <a:t>.</a:t>
            </a:r>
            <a:r>
              <a:rPr kumimoji="1" lang="en-US" altLang="ja-JP" b="1" dirty="0" err="1">
                <a:solidFill>
                  <a:schemeClr val="tx1">
                    <a:lumMod val="50000"/>
                    <a:lumOff val="50000"/>
                  </a:schemeClr>
                </a:solidFill>
              </a:rPr>
              <a:t>Rmd</a:t>
            </a:r>
            <a:r>
              <a:rPr kumimoji="1" lang="ja-JP" altLang="en-US" b="1" dirty="0">
                <a:solidFill>
                  <a:schemeClr val="tx1">
                    <a:lumMod val="50000"/>
                    <a:lumOff val="50000"/>
                  </a:schemeClr>
                </a:solidFill>
              </a:rPr>
              <a:t>ファイル</a:t>
            </a:r>
          </a:p>
        </p:txBody>
      </p:sp>
      <p:sp>
        <p:nvSpPr>
          <p:cNvPr id="4" name="フッター プレースホルダー 3"/>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err="1"/>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26</a:t>
            </a:fld>
            <a:endParaRPr kumimoji="1" lang="ja-JP" altLang="en-US"/>
          </a:p>
        </p:txBody>
      </p:sp>
      <p:pic>
        <p:nvPicPr>
          <p:cNvPr id="6" name="図 5" descr="画面の領域"/>
          <p:cNvPicPr>
            <a:picLocks noChangeAspect="1"/>
          </p:cNvPicPr>
          <p:nvPr/>
        </p:nvPicPr>
        <p:blipFill rotWithShape="1">
          <a:blip r:embed="rId2">
            <a:extLst>
              <a:ext uri="{28A0092B-C50C-407E-A947-70E740481C1C}">
                <a14:useLocalDpi xmlns:a14="http://schemas.microsoft.com/office/drawing/2010/main" val="0"/>
              </a:ext>
            </a:extLst>
          </a:blip>
          <a:srcRect b="11667"/>
          <a:stretch/>
        </p:blipFill>
        <p:spPr>
          <a:xfrm>
            <a:off x="7038093" y="91440"/>
            <a:ext cx="5042394" cy="6057900"/>
          </a:xfrm>
          <a:prstGeom prst="rect">
            <a:avLst/>
          </a:prstGeom>
          <a:ln w="38100">
            <a:solidFill>
              <a:schemeClr val="tx1">
                <a:lumMod val="50000"/>
                <a:lumOff val="50000"/>
              </a:schemeClr>
            </a:solidFill>
          </a:ln>
        </p:spPr>
      </p:pic>
      <p:sp>
        <p:nvSpPr>
          <p:cNvPr id="7" name="左中かっこ 6"/>
          <p:cNvSpPr/>
          <p:nvPr/>
        </p:nvSpPr>
        <p:spPr>
          <a:xfrm>
            <a:off x="6400800" y="80010"/>
            <a:ext cx="411480" cy="96012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左中かっこ 10"/>
          <p:cNvSpPr/>
          <p:nvPr/>
        </p:nvSpPr>
        <p:spPr>
          <a:xfrm>
            <a:off x="6427470" y="1066800"/>
            <a:ext cx="411480" cy="96012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3" name="左中かっこ 12"/>
          <p:cNvSpPr/>
          <p:nvPr/>
        </p:nvSpPr>
        <p:spPr>
          <a:xfrm>
            <a:off x="6396990" y="2053590"/>
            <a:ext cx="411480" cy="84963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4" name="左中かっこ 13"/>
          <p:cNvSpPr/>
          <p:nvPr/>
        </p:nvSpPr>
        <p:spPr>
          <a:xfrm>
            <a:off x="6423660" y="3874770"/>
            <a:ext cx="411480" cy="68580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5" name="左中かっこ 14"/>
          <p:cNvSpPr/>
          <p:nvPr/>
        </p:nvSpPr>
        <p:spPr>
          <a:xfrm>
            <a:off x="6416040" y="4644390"/>
            <a:ext cx="411480" cy="151638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7" name="テキスト ボックス 16"/>
          <p:cNvSpPr txBox="1"/>
          <p:nvPr/>
        </p:nvSpPr>
        <p:spPr>
          <a:xfrm>
            <a:off x="4217670" y="400050"/>
            <a:ext cx="2020105" cy="369332"/>
          </a:xfrm>
          <a:prstGeom prst="rect">
            <a:avLst/>
          </a:prstGeom>
          <a:noFill/>
        </p:spPr>
        <p:txBody>
          <a:bodyPr wrap="none" rtlCol="0">
            <a:spAutoFit/>
          </a:bodyPr>
          <a:lstStyle/>
          <a:p>
            <a:r>
              <a:rPr kumimoji="1" lang="ja-JP" altLang="en-US" b="1" dirty="0"/>
              <a:t>タイトル、出力形式</a:t>
            </a:r>
          </a:p>
        </p:txBody>
      </p:sp>
      <p:sp>
        <p:nvSpPr>
          <p:cNvPr id="18" name="テキスト ボックス 17"/>
          <p:cNvSpPr txBox="1"/>
          <p:nvPr/>
        </p:nvSpPr>
        <p:spPr>
          <a:xfrm>
            <a:off x="4827270" y="1363980"/>
            <a:ext cx="973343" cy="369332"/>
          </a:xfrm>
          <a:prstGeom prst="rect">
            <a:avLst/>
          </a:prstGeom>
          <a:noFill/>
        </p:spPr>
        <p:txBody>
          <a:bodyPr wrap="none" rtlCol="0">
            <a:spAutoFit/>
          </a:bodyPr>
          <a:lstStyle/>
          <a:p>
            <a:r>
              <a:rPr kumimoji="1" lang="ja-JP" altLang="en-US" b="1" dirty="0"/>
              <a:t>テキスト</a:t>
            </a:r>
          </a:p>
        </p:txBody>
      </p:sp>
      <p:sp>
        <p:nvSpPr>
          <p:cNvPr id="19" name="テキスト ボックス 18"/>
          <p:cNvSpPr txBox="1"/>
          <p:nvPr/>
        </p:nvSpPr>
        <p:spPr>
          <a:xfrm>
            <a:off x="4831080" y="2293620"/>
            <a:ext cx="885179" cy="369332"/>
          </a:xfrm>
          <a:prstGeom prst="rect">
            <a:avLst/>
          </a:prstGeom>
          <a:noFill/>
        </p:spPr>
        <p:txBody>
          <a:bodyPr wrap="none" rtlCol="0">
            <a:spAutoFit/>
          </a:bodyPr>
          <a:lstStyle/>
          <a:p>
            <a:r>
              <a:rPr kumimoji="1" lang="en-US" altLang="ja-JP" b="1" dirty="0"/>
              <a:t>R</a:t>
            </a:r>
            <a:r>
              <a:rPr kumimoji="1" lang="ja-JP" altLang="en-US" b="1" dirty="0"/>
              <a:t>コード</a:t>
            </a:r>
          </a:p>
        </p:txBody>
      </p:sp>
      <p:sp>
        <p:nvSpPr>
          <p:cNvPr id="20" name="テキスト ボックス 19"/>
          <p:cNvSpPr txBox="1"/>
          <p:nvPr/>
        </p:nvSpPr>
        <p:spPr>
          <a:xfrm>
            <a:off x="4857750" y="4011930"/>
            <a:ext cx="885179" cy="369332"/>
          </a:xfrm>
          <a:prstGeom prst="rect">
            <a:avLst/>
          </a:prstGeom>
          <a:noFill/>
        </p:spPr>
        <p:txBody>
          <a:bodyPr wrap="none" rtlCol="0">
            <a:spAutoFit/>
          </a:bodyPr>
          <a:lstStyle/>
          <a:p>
            <a:r>
              <a:rPr kumimoji="1" lang="en-US" altLang="ja-JP" b="1" dirty="0"/>
              <a:t>R</a:t>
            </a:r>
            <a:r>
              <a:rPr kumimoji="1" lang="ja-JP" altLang="en-US" b="1" dirty="0"/>
              <a:t>コード</a:t>
            </a:r>
          </a:p>
        </p:txBody>
      </p:sp>
      <p:sp>
        <p:nvSpPr>
          <p:cNvPr id="21" name="テキスト ボックス 20"/>
          <p:cNvSpPr txBox="1"/>
          <p:nvPr/>
        </p:nvSpPr>
        <p:spPr>
          <a:xfrm>
            <a:off x="4472940" y="5238750"/>
            <a:ext cx="1814920" cy="369332"/>
          </a:xfrm>
          <a:prstGeom prst="rect">
            <a:avLst/>
          </a:prstGeom>
          <a:noFill/>
        </p:spPr>
        <p:txBody>
          <a:bodyPr wrap="none" rtlCol="0">
            <a:spAutoFit/>
          </a:bodyPr>
          <a:lstStyle/>
          <a:p>
            <a:r>
              <a:rPr kumimoji="1" lang="en-US" altLang="ja-JP" b="1" dirty="0"/>
              <a:t>R</a:t>
            </a:r>
            <a:r>
              <a:rPr kumimoji="1" lang="ja-JP" altLang="en-US" b="1" dirty="0"/>
              <a:t>コード</a:t>
            </a:r>
            <a:r>
              <a:rPr lang="ja-JP" altLang="en-US" b="1" dirty="0"/>
              <a:t>実行結果</a:t>
            </a:r>
            <a:endParaRPr kumimoji="1" lang="ja-JP" altLang="en-US" b="1" dirty="0"/>
          </a:p>
        </p:txBody>
      </p:sp>
    </p:spTree>
    <p:extLst>
      <p:ext uri="{BB962C8B-B14F-4D97-AF65-F5344CB8AC3E}">
        <p14:creationId xmlns:p14="http://schemas.microsoft.com/office/powerpoint/2010/main" val="9050985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b="1" dirty="0">
                <a:solidFill>
                  <a:schemeClr val="tx1">
                    <a:lumMod val="50000"/>
                    <a:lumOff val="50000"/>
                  </a:schemeClr>
                </a:solidFill>
              </a:rPr>
              <a:t>見出しと改行</a:t>
            </a:r>
            <a:endParaRPr kumimoji="1" lang="ja-JP" altLang="en-US" b="1"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err="1"/>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27</a:t>
            </a:fld>
            <a:endParaRPr kumimoji="1" lang="ja-JP" altLang="en-US"/>
          </a:p>
        </p:txBody>
      </p:sp>
      <p:sp>
        <p:nvSpPr>
          <p:cNvPr id="12" name="テキスト ボックス 11"/>
          <p:cNvSpPr txBox="1"/>
          <p:nvPr/>
        </p:nvSpPr>
        <p:spPr>
          <a:xfrm>
            <a:off x="8403770" y="293915"/>
            <a:ext cx="1874231" cy="523220"/>
          </a:xfrm>
          <a:prstGeom prst="rect">
            <a:avLst/>
          </a:prstGeom>
          <a:noFill/>
        </p:spPr>
        <p:txBody>
          <a:bodyPr wrap="none" rtlCol="0">
            <a:spAutoFit/>
          </a:bodyPr>
          <a:lstStyle/>
          <a:p>
            <a:r>
              <a:rPr kumimoji="1" lang="ja-JP" altLang="en-US" sz="2800" dirty="0">
                <a:solidFill>
                  <a:schemeClr val="accent2"/>
                </a:solidFill>
              </a:rPr>
              <a:t>ドキュメント</a:t>
            </a:r>
          </a:p>
        </p:txBody>
      </p:sp>
      <p:pic>
        <p:nvPicPr>
          <p:cNvPr id="14" name="図 13"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4246" y="890262"/>
            <a:ext cx="4854981" cy="4846509"/>
          </a:xfrm>
          <a:prstGeom prst="rect">
            <a:avLst/>
          </a:prstGeom>
          <a:ln w="38100">
            <a:solidFill>
              <a:schemeClr val="tx1">
                <a:lumMod val="50000"/>
                <a:lumOff val="50000"/>
              </a:schemeClr>
            </a:solidFill>
          </a:ln>
        </p:spPr>
      </p:pic>
      <p:pic>
        <p:nvPicPr>
          <p:cNvPr id="16" name="図 15"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985" y="2537894"/>
            <a:ext cx="6433770" cy="3187991"/>
          </a:xfrm>
          <a:prstGeom prst="rect">
            <a:avLst/>
          </a:prstGeom>
          <a:ln w="38100">
            <a:solidFill>
              <a:schemeClr val="tx1">
                <a:lumMod val="50000"/>
                <a:lumOff val="50000"/>
              </a:schemeClr>
            </a:solidFill>
          </a:ln>
        </p:spPr>
      </p:pic>
      <p:sp>
        <p:nvSpPr>
          <p:cNvPr id="11" name="右矢印 10"/>
          <p:cNvSpPr/>
          <p:nvPr/>
        </p:nvSpPr>
        <p:spPr>
          <a:xfrm rot="5400000">
            <a:off x="5851708" y="1675044"/>
            <a:ext cx="1277075"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1045027" y="5849464"/>
            <a:ext cx="4920344" cy="523220"/>
          </a:xfrm>
          <a:prstGeom prst="rect">
            <a:avLst/>
          </a:prstGeom>
          <a:noFill/>
        </p:spPr>
        <p:txBody>
          <a:bodyPr wrap="square" rtlCol="0">
            <a:spAutoFit/>
          </a:bodyPr>
          <a:lstStyle/>
          <a:p>
            <a:r>
              <a:rPr kumimoji="1" lang="ja-JP" altLang="en-US" sz="2800" dirty="0">
                <a:solidFill>
                  <a:schemeClr val="accent2"/>
                </a:solidFill>
              </a:rPr>
              <a:t>改行は半角スペース２つ</a:t>
            </a:r>
          </a:p>
        </p:txBody>
      </p:sp>
      <p:sp>
        <p:nvSpPr>
          <p:cNvPr id="18" name="テキスト ボックス 17"/>
          <p:cNvSpPr txBox="1"/>
          <p:nvPr/>
        </p:nvSpPr>
        <p:spPr>
          <a:xfrm>
            <a:off x="4452257" y="1458687"/>
            <a:ext cx="1896673" cy="954107"/>
          </a:xfrm>
          <a:prstGeom prst="rect">
            <a:avLst/>
          </a:prstGeom>
          <a:noFill/>
        </p:spPr>
        <p:txBody>
          <a:bodyPr wrap="none" rtlCol="0">
            <a:spAutoFit/>
          </a:bodyPr>
          <a:lstStyle/>
          <a:p>
            <a:r>
              <a:rPr kumimoji="1" lang="ja-JP" altLang="en-US" sz="2800" dirty="0">
                <a:solidFill>
                  <a:schemeClr val="accent2"/>
                </a:solidFill>
              </a:rPr>
              <a:t>見出し表示</a:t>
            </a:r>
            <a:br>
              <a:rPr kumimoji="1" lang="en-US" altLang="ja-JP" sz="2800" dirty="0">
                <a:solidFill>
                  <a:schemeClr val="accent2"/>
                </a:solidFill>
              </a:rPr>
            </a:br>
            <a:r>
              <a:rPr kumimoji="1" lang="ja-JP" altLang="en-US" sz="2800" dirty="0">
                <a:solidFill>
                  <a:schemeClr val="accent2"/>
                </a:solidFill>
              </a:rPr>
              <a:t>ボタン</a:t>
            </a:r>
          </a:p>
        </p:txBody>
      </p:sp>
    </p:spTree>
    <p:extLst>
      <p:ext uri="{BB962C8B-B14F-4D97-AF65-F5344CB8AC3E}">
        <p14:creationId xmlns:p14="http://schemas.microsoft.com/office/powerpoint/2010/main" val="23988350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a:solidFill>
                  <a:schemeClr val="tx1">
                    <a:lumMod val="50000"/>
                    <a:lumOff val="50000"/>
                  </a:schemeClr>
                </a:solidFill>
              </a:rPr>
              <a:t>R</a:t>
            </a:r>
            <a:r>
              <a:rPr kumimoji="1" lang="ja-JP" altLang="en-US" b="1" dirty="0">
                <a:solidFill>
                  <a:schemeClr val="tx1">
                    <a:lumMod val="50000"/>
                    <a:lumOff val="50000"/>
                  </a:schemeClr>
                </a:solidFill>
              </a:rPr>
              <a:t>チャンク</a:t>
            </a: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lang="en-US" altLang="ja-JP" dirty="0"/>
              <a:t>Insert -&gt; R</a:t>
            </a:r>
            <a:r>
              <a:rPr lang="ja-JP" altLang="en-US" dirty="0"/>
              <a:t>または </a:t>
            </a:r>
            <a:r>
              <a:rPr lang="en-US" altLang="ja-JP" dirty="0"/>
              <a:t>Ctrl + Alt + </a:t>
            </a:r>
            <a:r>
              <a:rPr lang="en-US" altLang="ja-JP" dirty="0" err="1"/>
              <a:t>i</a:t>
            </a:r>
            <a:r>
              <a:rPr lang="ja-JP" altLang="en-US" dirty="0"/>
              <a:t>で作成</a:t>
            </a:r>
            <a:endParaRPr lang="en-US" altLang="ja-JP" dirty="0"/>
          </a:p>
          <a:p>
            <a:pPr marL="0" indent="0">
              <a:buNone/>
            </a:pPr>
            <a:r>
              <a:rPr lang="en-US" altLang="ja-JP" dirty="0">
                <a:solidFill>
                  <a:schemeClr val="accent1"/>
                </a:solidFill>
              </a:rPr>
              <a:t>```{r </a:t>
            </a:r>
            <a:r>
              <a:rPr lang="ja-JP" altLang="en-US" dirty="0">
                <a:solidFill>
                  <a:schemeClr val="accent1"/>
                </a:solidFill>
              </a:rPr>
              <a:t>チャンクラベル</a:t>
            </a:r>
            <a:r>
              <a:rPr lang="en-US" altLang="ja-JP" dirty="0">
                <a:solidFill>
                  <a:schemeClr val="accent1"/>
                </a:solidFill>
              </a:rPr>
              <a:t>, </a:t>
            </a:r>
            <a:r>
              <a:rPr lang="ja-JP" altLang="en-US" dirty="0">
                <a:solidFill>
                  <a:schemeClr val="accent1"/>
                </a:solidFill>
              </a:rPr>
              <a:t>チャンクオプション</a:t>
            </a:r>
            <a:r>
              <a:rPr lang="en-US" altLang="ja-JP" dirty="0">
                <a:solidFill>
                  <a:schemeClr val="accent1"/>
                </a:solidFill>
              </a:rPr>
              <a:t>}</a:t>
            </a:r>
          </a:p>
          <a:p>
            <a:pPr marL="0" indent="0">
              <a:buNone/>
            </a:pPr>
            <a:r>
              <a:rPr lang="ja-JP" altLang="en-US" dirty="0"/>
              <a:t>ここにコードを書く</a:t>
            </a:r>
            <a:endParaRPr lang="en-US" altLang="ja-JP" dirty="0"/>
          </a:p>
          <a:p>
            <a:pPr marL="0" indent="0">
              <a:buNone/>
            </a:pPr>
            <a:r>
              <a:rPr lang="en-US" altLang="ja-JP" dirty="0">
                <a:solidFill>
                  <a:schemeClr val="accent1"/>
                </a:solidFill>
              </a:rPr>
              <a:t>```</a:t>
            </a:r>
          </a:p>
          <a:p>
            <a:r>
              <a:rPr lang="en-US" altLang="ja-JP" dirty="0" err="1"/>
              <a:t>Rstudio</a:t>
            </a:r>
            <a:r>
              <a:rPr lang="ja-JP" altLang="en-US" dirty="0"/>
              <a:t>では薄いグレーで表示される</a:t>
            </a:r>
            <a:endParaRPr kumimoji="1" lang="en-US" altLang="ja-JP" dirty="0"/>
          </a:p>
          <a:p>
            <a:r>
              <a:rPr kumimoji="1" lang="ja-JP" altLang="en-US" dirty="0"/>
              <a:t>チャンクラベル</a:t>
            </a:r>
            <a:endParaRPr kumimoji="1" lang="en-US" altLang="ja-JP" dirty="0"/>
          </a:p>
          <a:p>
            <a:pPr lvl="1">
              <a:buFont typeface="Wingdings" panose="05000000000000000000" pitchFamily="2" charset="2"/>
              <a:buChar char="Ø"/>
            </a:pPr>
            <a:r>
              <a:rPr kumimoji="1" lang="en-US" altLang="ja-JP" sz="2800" dirty="0"/>
              <a:t>R</a:t>
            </a:r>
            <a:r>
              <a:rPr kumimoji="1" lang="ja-JP" altLang="en-US" sz="2800" dirty="0"/>
              <a:t>チャンクのラベル（タイトル）</a:t>
            </a:r>
            <a:endParaRPr kumimoji="1" lang="en-US" altLang="ja-JP" sz="2800" dirty="0"/>
          </a:p>
          <a:p>
            <a:pPr lvl="1">
              <a:buFont typeface="Wingdings" panose="05000000000000000000" pitchFamily="2" charset="2"/>
              <a:buChar char="Ø"/>
            </a:pPr>
            <a:r>
              <a:rPr kumimoji="1" lang="ja-JP" altLang="en-US" sz="2800" dirty="0"/>
              <a:t>省略した場合は番号が自動で割り振られる</a:t>
            </a:r>
            <a:endParaRPr kumimoji="1" lang="en-US" altLang="ja-JP" sz="2800" dirty="0"/>
          </a:p>
          <a:p>
            <a:pPr lvl="1">
              <a:buFont typeface="Wingdings" panose="05000000000000000000" pitchFamily="2" charset="2"/>
              <a:buChar char="Ø"/>
            </a:pPr>
            <a:r>
              <a:rPr kumimoji="1" lang="ja-JP" altLang="en-US" sz="2800" dirty="0"/>
              <a:t>同じラベルは使用できない。</a:t>
            </a:r>
            <a:br>
              <a:rPr kumimoji="1" lang="en-US" altLang="ja-JP" sz="2800" dirty="0"/>
            </a:br>
            <a:endParaRPr kumimoji="1" lang="en-US" altLang="ja-JP" sz="2800" dirty="0"/>
          </a:p>
          <a:p>
            <a:pPr lvl="1">
              <a:buFont typeface="Wingdings" panose="05000000000000000000" pitchFamily="2" charset="2"/>
              <a:buChar char="Ø"/>
            </a:pPr>
            <a:endParaRPr kumimoji="1" lang="en-US" altLang="ja-JP" sz="2800" dirty="0"/>
          </a:p>
        </p:txBody>
      </p:sp>
      <p:sp>
        <p:nvSpPr>
          <p:cNvPr id="4" name="フッター プレースホルダー 3"/>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err="1"/>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28</a:t>
            </a:fld>
            <a:endParaRPr kumimoji="1" lang="ja-JP" altLang="en-US"/>
          </a:p>
        </p:txBody>
      </p:sp>
      <p:sp>
        <p:nvSpPr>
          <p:cNvPr id="6" name="角丸四角形 5"/>
          <p:cNvSpPr/>
          <p:nvPr/>
        </p:nvSpPr>
        <p:spPr>
          <a:xfrm>
            <a:off x="653144" y="2242454"/>
            <a:ext cx="6302828" cy="1426029"/>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p:cNvPicPr>
            <a:picLocks noChangeAspect="1"/>
          </p:cNvPicPr>
          <p:nvPr/>
        </p:nvPicPr>
        <p:blipFill rotWithShape="1">
          <a:blip r:embed="rId2"/>
          <a:srcRect t="515" r="55116" b="50295"/>
          <a:stretch/>
        </p:blipFill>
        <p:spPr>
          <a:xfrm>
            <a:off x="7233371" y="1012373"/>
            <a:ext cx="4595681" cy="3124198"/>
          </a:xfrm>
          <a:prstGeom prst="rect">
            <a:avLst/>
          </a:prstGeom>
          <a:ln>
            <a:solidFill>
              <a:schemeClr val="tx2"/>
            </a:solidFill>
          </a:ln>
        </p:spPr>
      </p:pic>
      <p:sp>
        <p:nvSpPr>
          <p:cNvPr id="11" name="右矢印 10"/>
          <p:cNvSpPr/>
          <p:nvPr/>
        </p:nvSpPr>
        <p:spPr>
          <a:xfrm rot="5400000">
            <a:off x="10129794" y="1141643"/>
            <a:ext cx="1277075"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129211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a:solidFill>
                  <a:schemeClr val="tx1">
                    <a:lumMod val="50000"/>
                    <a:lumOff val="50000"/>
                  </a:schemeClr>
                </a:solidFill>
              </a:rPr>
              <a:t>チャンクオプション</a:t>
            </a: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lang="en-US" altLang="ja-JP" dirty="0"/>
              <a:t>R</a:t>
            </a:r>
            <a:r>
              <a:rPr lang="ja-JP" altLang="en-US" dirty="0"/>
              <a:t>チャンクの実行方法を指定する</a:t>
            </a:r>
            <a:br>
              <a:rPr lang="en-US" altLang="ja-JP" dirty="0"/>
            </a:br>
            <a:r>
              <a:rPr lang="ja-JP" altLang="en-US" dirty="0"/>
              <a:t>例　</a:t>
            </a:r>
            <a:r>
              <a:rPr lang="en-US" altLang="ja-JP" dirty="0">
                <a:solidFill>
                  <a:schemeClr val="accent1"/>
                </a:solidFill>
              </a:rPr>
              <a:t>```{r label, eval = TRUE}</a:t>
            </a:r>
          </a:p>
          <a:p>
            <a:endParaRPr lang="en-US" altLang="ja-JP" dirty="0"/>
          </a:p>
          <a:p>
            <a:pPr lvl="1">
              <a:buFont typeface="Wingdings" panose="05000000000000000000" pitchFamily="2" charset="2"/>
              <a:buChar char="Ø"/>
            </a:pPr>
            <a:endParaRPr kumimoji="1" lang="en-US" altLang="ja-JP" sz="2800" dirty="0"/>
          </a:p>
        </p:txBody>
      </p:sp>
      <p:sp>
        <p:nvSpPr>
          <p:cNvPr id="4" name="フッター プレースホルダー 3"/>
          <p:cNvSpPr>
            <a:spLocks noGrp="1"/>
          </p:cNvSpPr>
          <p:nvPr>
            <p:ph type="ftr" sz="quarter" idx="11"/>
          </p:nvPr>
        </p:nvSpPr>
        <p:spPr/>
        <p:txBody>
          <a:bodyPr/>
          <a:lstStyle/>
          <a:p>
            <a:r>
              <a:rPr lang="en-US" altLang="ja-JP" dirty="0"/>
              <a:t>R</a:t>
            </a:r>
            <a:r>
              <a:rPr lang="ja-JP" altLang="en-US" dirty="0"/>
              <a:t> </a:t>
            </a:r>
            <a:r>
              <a:rPr lang="en-US" altLang="ja-JP" dirty="0"/>
              <a:t>for</a:t>
            </a:r>
            <a:r>
              <a:rPr lang="ja-JP" altLang="en-US" dirty="0"/>
              <a:t> </a:t>
            </a:r>
            <a:r>
              <a:rPr lang="en-US" altLang="ja-JP" dirty="0" err="1"/>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29</a:t>
            </a:fld>
            <a:endParaRPr kumimoji="1" lang="ja-JP" altLang="en-US"/>
          </a:p>
        </p:txBody>
      </p:sp>
      <p:graphicFrame>
        <p:nvGraphicFramePr>
          <p:cNvPr id="8" name="表 7"/>
          <p:cNvGraphicFramePr>
            <a:graphicFrameLocks noGrp="1"/>
          </p:cNvGraphicFramePr>
          <p:nvPr>
            <p:extLst>
              <p:ext uri="{D42A27DB-BD31-4B8C-83A1-F6EECF244321}">
                <p14:modId xmlns:p14="http://schemas.microsoft.com/office/powerpoint/2010/main" val="108555979"/>
              </p:ext>
            </p:extLst>
          </p:nvPr>
        </p:nvGraphicFramePr>
        <p:xfrm>
          <a:off x="1070431" y="2796987"/>
          <a:ext cx="10065656" cy="3828581"/>
        </p:xfrm>
        <a:graphic>
          <a:graphicData uri="http://schemas.openxmlformats.org/drawingml/2006/table">
            <a:tbl>
              <a:tblPr firstRow="1" bandRow="1">
                <a:tableStyleId>{5C22544A-7EE6-4342-B048-85BDC9FD1C3A}</a:tableStyleId>
              </a:tblPr>
              <a:tblGrid>
                <a:gridCol w="1585683">
                  <a:extLst>
                    <a:ext uri="{9D8B030D-6E8A-4147-A177-3AD203B41FA5}">
                      <a16:colId xmlns:a16="http://schemas.microsoft.com/office/drawing/2014/main" val="2098209027"/>
                    </a:ext>
                  </a:extLst>
                </a:gridCol>
                <a:gridCol w="1524000">
                  <a:extLst>
                    <a:ext uri="{9D8B030D-6E8A-4147-A177-3AD203B41FA5}">
                      <a16:colId xmlns:a16="http://schemas.microsoft.com/office/drawing/2014/main" val="2184390483"/>
                    </a:ext>
                  </a:extLst>
                </a:gridCol>
                <a:gridCol w="6955973">
                  <a:extLst>
                    <a:ext uri="{9D8B030D-6E8A-4147-A177-3AD203B41FA5}">
                      <a16:colId xmlns:a16="http://schemas.microsoft.com/office/drawing/2014/main" val="2882597021"/>
                    </a:ext>
                  </a:extLst>
                </a:gridCol>
              </a:tblGrid>
              <a:tr h="408019">
                <a:tc>
                  <a:txBody>
                    <a:bodyPr/>
                    <a:lstStyle/>
                    <a:p>
                      <a:r>
                        <a:rPr kumimoji="1" lang="ja-JP" altLang="en-US" sz="2400" dirty="0"/>
                        <a:t>オプション</a:t>
                      </a:r>
                    </a:p>
                  </a:txBody>
                  <a:tcPr/>
                </a:tc>
                <a:tc>
                  <a:txBody>
                    <a:bodyPr/>
                    <a:lstStyle/>
                    <a:p>
                      <a:r>
                        <a:rPr kumimoji="1" lang="ja-JP" altLang="en-US" sz="2400" dirty="0"/>
                        <a:t>デフォルト</a:t>
                      </a:r>
                    </a:p>
                  </a:txBody>
                  <a:tcPr/>
                </a:tc>
                <a:tc>
                  <a:txBody>
                    <a:bodyPr/>
                    <a:lstStyle/>
                    <a:p>
                      <a:r>
                        <a:rPr kumimoji="1" lang="ja-JP" altLang="en-US" sz="2400" dirty="0"/>
                        <a:t>説明</a:t>
                      </a:r>
                    </a:p>
                  </a:txBody>
                  <a:tcPr/>
                </a:tc>
                <a:extLst>
                  <a:ext uri="{0D108BD9-81ED-4DB2-BD59-A6C34878D82A}">
                    <a16:rowId xmlns:a16="http://schemas.microsoft.com/office/drawing/2014/main" val="3272266926"/>
                  </a:ext>
                </a:extLst>
              </a:tr>
              <a:tr h="474944">
                <a:tc>
                  <a:txBody>
                    <a:bodyPr/>
                    <a:lstStyle/>
                    <a:p>
                      <a:r>
                        <a:rPr kumimoji="1" lang="en-US" altLang="ja-JP" sz="2400" dirty="0" err="1"/>
                        <a:t>eval</a:t>
                      </a:r>
                      <a:endParaRPr kumimoji="1" lang="ja-JP" altLang="en-US" sz="2400" dirty="0"/>
                    </a:p>
                  </a:txBody>
                  <a:tcPr anchor="ctr"/>
                </a:tc>
                <a:tc>
                  <a:txBody>
                    <a:bodyPr/>
                    <a:lstStyle/>
                    <a:p>
                      <a:r>
                        <a:rPr kumimoji="1" lang="en-US" altLang="ja-JP" sz="2400" dirty="0"/>
                        <a:t>TRUE</a:t>
                      </a:r>
                      <a:endParaRPr kumimoji="1" lang="ja-JP" altLang="en-US" sz="2400" dirty="0"/>
                    </a:p>
                  </a:txBody>
                  <a:tcPr anchor="ctr"/>
                </a:tc>
                <a:tc>
                  <a:txBody>
                    <a:bodyPr/>
                    <a:lstStyle/>
                    <a:p>
                      <a:r>
                        <a:rPr kumimoji="1" lang="en-US" altLang="ja-JP" sz="2400" dirty="0"/>
                        <a:t>R</a:t>
                      </a:r>
                      <a:r>
                        <a:rPr kumimoji="1" lang="ja-JP" altLang="en-US" sz="2400" dirty="0"/>
                        <a:t>チャンクを実行する</a:t>
                      </a:r>
                    </a:p>
                  </a:txBody>
                  <a:tcPr anchor="ctr"/>
                </a:tc>
                <a:extLst>
                  <a:ext uri="{0D108BD9-81ED-4DB2-BD59-A6C34878D82A}">
                    <a16:rowId xmlns:a16="http://schemas.microsoft.com/office/drawing/2014/main" val="3701885021"/>
                  </a:ext>
                </a:extLst>
              </a:tr>
              <a:tr h="455514">
                <a:tc>
                  <a:txBody>
                    <a:bodyPr/>
                    <a:lstStyle/>
                    <a:p>
                      <a:r>
                        <a:rPr kumimoji="1" lang="en-US" altLang="ja-JP" sz="2400" dirty="0"/>
                        <a:t>echo</a:t>
                      </a:r>
                      <a:endParaRPr kumimoji="1" lang="ja-JP" altLang="en-US" sz="2400" dirty="0"/>
                    </a:p>
                  </a:txBody>
                  <a:tcPr anchor="ctr"/>
                </a:tc>
                <a:tc>
                  <a:txBody>
                    <a:bodyPr/>
                    <a:lstStyle/>
                    <a:p>
                      <a:r>
                        <a:rPr kumimoji="1" lang="en-US" altLang="ja-JP" sz="2400" dirty="0"/>
                        <a:t>TRUE</a:t>
                      </a:r>
                      <a:endParaRPr kumimoji="1" lang="ja-JP" altLang="en-US" sz="24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400" dirty="0"/>
                        <a:t>R</a:t>
                      </a:r>
                      <a:r>
                        <a:rPr lang="ja-JP" altLang="en-US" sz="2400" dirty="0"/>
                        <a:t>チャンク内のコードをドキュメントに表示する</a:t>
                      </a:r>
                      <a:endParaRPr kumimoji="1" lang="ja-JP" altLang="en-US" sz="2400" dirty="0"/>
                    </a:p>
                  </a:txBody>
                  <a:tcPr anchor="ctr"/>
                </a:tc>
                <a:extLst>
                  <a:ext uri="{0D108BD9-81ED-4DB2-BD59-A6C34878D82A}">
                    <a16:rowId xmlns:a16="http://schemas.microsoft.com/office/drawing/2014/main" val="4206334479"/>
                  </a:ext>
                </a:extLst>
              </a:tr>
              <a:tr h="1361597">
                <a:tc>
                  <a:txBody>
                    <a:bodyPr/>
                    <a:lstStyle/>
                    <a:p>
                      <a:r>
                        <a:rPr kumimoji="1" lang="en-US" altLang="ja-JP" sz="2400" dirty="0"/>
                        <a:t>include</a:t>
                      </a:r>
                      <a:endParaRPr kumimoji="1" lang="ja-JP" altLang="en-US" sz="2400" dirty="0"/>
                    </a:p>
                  </a:txBody>
                  <a:tcPr anchor="ctr"/>
                </a:tc>
                <a:tc>
                  <a:txBody>
                    <a:bodyPr/>
                    <a:lstStyle/>
                    <a:p>
                      <a:r>
                        <a:rPr kumimoji="1" lang="en-US" altLang="ja-JP" sz="2400" dirty="0"/>
                        <a:t>TRUE</a:t>
                      </a:r>
                      <a:endParaRPr kumimoji="1" lang="ja-JP" altLang="en-US" sz="24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dirty="0"/>
                        <a:t>FALSE</a:t>
                      </a:r>
                      <a:r>
                        <a:rPr kumimoji="1" lang="ja-JP" altLang="en-US" sz="2400" dirty="0"/>
                        <a:t>に設定すると、</a:t>
                      </a:r>
                      <a:r>
                        <a:rPr kumimoji="1" lang="en-US" altLang="ja-JP" sz="2400" dirty="0"/>
                        <a:t>R</a:t>
                      </a:r>
                      <a:r>
                        <a:rPr kumimoji="1" lang="ja-JP" altLang="en-US" sz="2400" dirty="0"/>
                        <a:t>チャンク内のコードを実行するが、</a:t>
                      </a:r>
                      <a:r>
                        <a:rPr kumimoji="1" lang="en-US" altLang="ja-JP" sz="2400" dirty="0"/>
                        <a:t>R</a:t>
                      </a:r>
                      <a:r>
                        <a:rPr kumimoji="1" lang="ja-JP" altLang="en-US" sz="2400" dirty="0"/>
                        <a:t>チャンクと実行結果ともにドキュメントには含めない</a:t>
                      </a:r>
                    </a:p>
                  </a:txBody>
                  <a:tcPr anchor="ctr"/>
                </a:tc>
                <a:extLst>
                  <a:ext uri="{0D108BD9-81ED-4DB2-BD59-A6C34878D82A}">
                    <a16:rowId xmlns:a16="http://schemas.microsoft.com/office/drawing/2014/main" val="4185115576"/>
                  </a:ext>
                </a:extLst>
              </a:tr>
              <a:tr h="486601">
                <a:tc>
                  <a:txBody>
                    <a:bodyPr/>
                    <a:lstStyle/>
                    <a:p>
                      <a:r>
                        <a:rPr kumimoji="1" lang="en-US" altLang="ja-JP" sz="2400" dirty="0"/>
                        <a:t>error</a:t>
                      </a:r>
                      <a:endParaRPr kumimoji="1" lang="ja-JP" altLang="en-US" sz="2400" dirty="0"/>
                    </a:p>
                  </a:txBody>
                  <a:tcPr anchor="ctr"/>
                </a:tc>
                <a:tc>
                  <a:txBody>
                    <a:bodyPr/>
                    <a:lstStyle/>
                    <a:p>
                      <a:r>
                        <a:rPr kumimoji="1" lang="en-US" altLang="ja-JP" sz="2400" dirty="0"/>
                        <a:t>TRUE</a:t>
                      </a:r>
                      <a:endParaRPr kumimoji="1" lang="ja-JP" altLang="en-US" sz="2400" dirty="0"/>
                    </a:p>
                  </a:txBody>
                  <a:tcPr anchor="ctr"/>
                </a:tc>
                <a:tc>
                  <a:txBody>
                    <a:bodyPr/>
                    <a:lstStyle/>
                    <a:p>
                      <a:r>
                        <a:rPr lang="ja-JP" altLang="en-US" sz="2400" dirty="0"/>
                        <a:t>エラーをドキュメントに表示する</a:t>
                      </a:r>
                      <a:endParaRPr kumimoji="1" lang="ja-JP" altLang="en-US" sz="2400" dirty="0"/>
                    </a:p>
                  </a:txBody>
                  <a:tcPr anchor="ctr"/>
                </a:tc>
                <a:extLst>
                  <a:ext uri="{0D108BD9-81ED-4DB2-BD59-A6C34878D82A}">
                    <a16:rowId xmlns:a16="http://schemas.microsoft.com/office/drawing/2014/main" val="3440888441"/>
                  </a:ext>
                </a:extLst>
              </a:tr>
              <a:tr h="591039">
                <a:tc>
                  <a:txBody>
                    <a:bodyPr/>
                    <a:lstStyle/>
                    <a:p>
                      <a:r>
                        <a:rPr kumimoji="1" lang="en-US" altLang="ja-JP" sz="2400" dirty="0"/>
                        <a:t>warning</a:t>
                      </a:r>
                      <a:endParaRPr kumimoji="1" lang="ja-JP" altLang="en-US" sz="2400" dirty="0"/>
                    </a:p>
                  </a:txBody>
                  <a:tcPr anchor="ctr"/>
                </a:tc>
                <a:tc>
                  <a:txBody>
                    <a:bodyPr/>
                    <a:lstStyle/>
                    <a:p>
                      <a:r>
                        <a:rPr kumimoji="1" lang="en-US" altLang="ja-JP" sz="2400" dirty="0"/>
                        <a:t>TRUE</a:t>
                      </a:r>
                      <a:endParaRPr kumimoji="1" lang="ja-JP" altLang="en-US" sz="2400" dirty="0"/>
                    </a:p>
                  </a:txBody>
                  <a:tcPr anchor="ctr"/>
                </a:tc>
                <a:tc>
                  <a:txBody>
                    <a:bodyPr/>
                    <a:lstStyle/>
                    <a:p>
                      <a:r>
                        <a:rPr kumimoji="1" lang="en-US" altLang="ja-JP" sz="2400" dirty="0"/>
                        <a:t>warning</a:t>
                      </a:r>
                      <a:r>
                        <a:rPr kumimoji="1" lang="ja-JP" altLang="en-US" sz="2400" dirty="0"/>
                        <a:t>をドキュメントに表示する</a:t>
                      </a:r>
                    </a:p>
                  </a:txBody>
                  <a:tcPr anchor="ctr"/>
                </a:tc>
                <a:extLst>
                  <a:ext uri="{0D108BD9-81ED-4DB2-BD59-A6C34878D82A}">
                    <a16:rowId xmlns:a16="http://schemas.microsoft.com/office/drawing/2014/main" val="2122508541"/>
                  </a:ext>
                </a:extLst>
              </a:tr>
            </a:tbl>
          </a:graphicData>
        </a:graphic>
      </p:graphicFrame>
    </p:spTree>
    <p:extLst>
      <p:ext uri="{BB962C8B-B14F-4D97-AF65-F5344CB8AC3E}">
        <p14:creationId xmlns:p14="http://schemas.microsoft.com/office/powerpoint/2010/main" val="2027554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a:solidFill>
                  <a:schemeClr val="tx1">
                    <a:lumMod val="50000"/>
                    <a:lumOff val="50000"/>
                  </a:schemeClr>
                </a:solidFill>
              </a:rPr>
              <a:t>R</a:t>
            </a:r>
            <a:endParaRPr kumimoji="1" lang="ja-JP" altLang="en-US"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4509304" cy="4351338"/>
          </a:xfrm>
        </p:spPr>
        <p:txBody>
          <a:bodyPr/>
          <a:lstStyle/>
          <a:p>
            <a:r>
              <a:rPr lang="en-US" altLang="ja-JP" dirty="0">
                <a:hlinkClick r:id="rId2"/>
              </a:rPr>
              <a:t>https://www.r-project.org/</a:t>
            </a:r>
            <a:endParaRPr lang="en-US" altLang="ja-JP" dirty="0"/>
          </a:p>
          <a:p>
            <a:r>
              <a:rPr lang="ja-JP" altLang="en-US" dirty="0"/>
              <a:t>無料</a:t>
            </a:r>
            <a:endParaRPr lang="en-US" altLang="ja-JP" dirty="0"/>
          </a:p>
          <a:p>
            <a:r>
              <a:rPr lang="ja-JP" altLang="en-US" dirty="0"/>
              <a:t>統計計算とグラフィックス</a:t>
            </a:r>
            <a:endParaRPr lang="en-US" altLang="ja-JP" dirty="0"/>
          </a:p>
          <a:p>
            <a:r>
              <a:rPr lang="ja-JP" altLang="en-US" dirty="0"/>
              <a:t>パッケージを追加することにより機能拡張</a:t>
            </a:r>
            <a:endParaRPr lang="en-US" altLang="ja-JP" dirty="0">
              <a:hlinkClick r:id="rId2"/>
            </a:endParaRPr>
          </a:p>
          <a:p>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3</a:t>
            </a:fld>
            <a:endParaRPr kumimoji="1" lang="ja-JP" altLang="en-US"/>
          </a:p>
        </p:txBody>
      </p:sp>
      <p:pic>
        <p:nvPicPr>
          <p:cNvPr id="8" name="図 7"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2684" y="386488"/>
            <a:ext cx="6599492" cy="5784081"/>
          </a:xfrm>
          <a:prstGeom prst="rect">
            <a:avLst/>
          </a:prstGeom>
          <a:ln>
            <a:solidFill>
              <a:schemeClr val="tx1">
                <a:lumMod val="50000"/>
                <a:lumOff val="50000"/>
              </a:schemeClr>
            </a:solidFill>
          </a:ln>
        </p:spPr>
      </p:pic>
    </p:spTree>
    <p:extLst>
      <p:ext uri="{BB962C8B-B14F-4D97-AF65-F5344CB8AC3E}">
        <p14:creationId xmlns:p14="http://schemas.microsoft.com/office/powerpoint/2010/main" val="12974702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a:solidFill>
                  <a:schemeClr val="tx1">
                    <a:lumMod val="50000"/>
                    <a:lumOff val="50000"/>
                  </a:schemeClr>
                </a:solidFill>
              </a:rPr>
              <a:t>演習</a:t>
            </a:r>
            <a:r>
              <a:rPr kumimoji="1" lang="en-US" altLang="ja-JP" b="1" dirty="0">
                <a:solidFill>
                  <a:schemeClr val="tx1">
                    <a:lumMod val="50000"/>
                    <a:lumOff val="50000"/>
                  </a:schemeClr>
                </a:solidFill>
              </a:rPr>
              <a:t>‐2</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01739" cy="4783604"/>
          </a:xfrm>
        </p:spPr>
        <p:txBody>
          <a:bodyPr>
            <a:normAutofit/>
          </a:bodyPr>
          <a:lstStyle/>
          <a:p>
            <a:r>
              <a:rPr lang="en-US" altLang="ja-JP" dirty="0"/>
              <a:t>R markdown</a:t>
            </a:r>
            <a:r>
              <a:rPr lang="ja-JP" altLang="en-US" dirty="0"/>
              <a:t>によるドキュメント作成</a:t>
            </a:r>
            <a:endParaRPr lang="en-US" altLang="ja-JP" dirty="0"/>
          </a:p>
          <a:p>
            <a:r>
              <a:rPr lang="ja-JP" altLang="en-US" dirty="0"/>
              <a:t>以下のコードを利用し、正規分布のヒストグラムを作成するドキュメントを作成してください</a:t>
            </a:r>
            <a:endParaRPr lang="en-US" altLang="ja-JP" dirty="0"/>
          </a:p>
          <a:p>
            <a:pPr marL="0" indent="0">
              <a:buNone/>
            </a:pPr>
            <a:endParaRPr lang="en-US" altLang="ja-JP" dirty="0"/>
          </a:p>
          <a:p>
            <a:pPr marL="0" indent="0">
              <a:buNone/>
            </a:pPr>
            <a:r>
              <a:rPr lang="en-US" altLang="ja-JP" dirty="0" err="1">
                <a:solidFill>
                  <a:srgbClr val="0070C0"/>
                </a:solidFill>
              </a:rPr>
              <a:t>set.seed</a:t>
            </a:r>
            <a:r>
              <a:rPr lang="en-US" altLang="ja-JP" dirty="0">
                <a:solidFill>
                  <a:srgbClr val="0070C0"/>
                </a:solidFill>
              </a:rPr>
              <a:t>(12345)</a:t>
            </a:r>
            <a:r>
              <a:rPr lang="en-US" altLang="ja-JP" dirty="0"/>
              <a:t> # </a:t>
            </a:r>
            <a:r>
              <a:rPr lang="ja-JP" altLang="en-US" dirty="0"/>
              <a:t>乱数のシード</a:t>
            </a:r>
          </a:p>
          <a:p>
            <a:pPr marL="0" indent="0">
              <a:buNone/>
            </a:pPr>
            <a:r>
              <a:rPr lang="en-US" altLang="ja-JP" dirty="0">
                <a:solidFill>
                  <a:srgbClr val="0070C0"/>
                </a:solidFill>
              </a:rPr>
              <a:t>data &lt;- </a:t>
            </a:r>
            <a:r>
              <a:rPr lang="en-US" altLang="ja-JP" dirty="0" err="1">
                <a:solidFill>
                  <a:srgbClr val="0070C0"/>
                </a:solidFill>
              </a:rPr>
              <a:t>rnorm</a:t>
            </a:r>
            <a:r>
              <a:rPr lang="en-US" altLang="ja-JP" dirty="0">
                <a:solidFill>
                  <a:srgbClr val="0070C0"/>
                </a:solidFill>
              </a:rPr>
              <a:t>(n = 100, mean = 0, </a:t>
            </a:r>
            <a:r>
              <a:rPr lang="en-US" altLang="ja-JP" dirty="0" err="1">
                <a:solidFill>
                  <a:srgbClr val="0070C0"/>
                </a:solidFill>
              </a:rPr>
              <a:t>sd</a:t>
            </a:r>
            <a:r>
              <a:rPr lang="en-US" altLang="ja-JP" dirty="0">
                <a:solidFill>
                  <a:srgbClr val="0070C0"/>
                </a:solidFill>
              </a:rPr>
              <a:t> = 1) </a:t>
            </a:r>
            <a:r>
              <a:rPr lang="en-US" altLang="ja-JP" dirty="0"/>
              <a:t># </a:t>
            </a:r>
            <a:r>
              <a:rPr lang="ja-JP" altLang="en-US" dirty="0"/>
              <a:t>平均０、標準偏差１の正規分布に従う乱数を</a:t>
            </a:r>
            <a:r>
              <a:rPr lang="en-US" altLang="ja-JP" dirty="0"/>
              <a:t>100</a:t>
            </a:r>
            <a:r>
              <a:rPr lang="ja-JP" altLang="en-US" dirty="0"/>
              <a:t>個作成 </a:t>
            </a:r>
            <a:endParaRPr lang="en-US" altLang="ja-JP" dirty="0"/>
          </a:p>
          <a:p>
            <a:pPr marL="0" indent="0">
              <a:buNone/>
            </a:pPr>
            <a:r>
              <a:rPr lang="en-US" altLang="ja-JP" dirty="0" err="1">
                <a:solidFill>
                  <a:srgbClr val="0070C0"/>
                </a:solidFill>
              </a:rPr>
              <a:t>hist</a:t>
            </a:r>
            <a:r>
              <a:rPr lang="en-US" altLang="ja-JP" dirty="0">
                <a:solidFill>
                  <a:srgbClr val="0070C0"/>
                </a:solidFill>
              </a:rPr>
              <a:t>(data)</a:t>
            </a:r>
            <a:endParaRPr kumimoji="1" lang="en-US" altLang="ja-JP" dirty="0">
              <a:solidFill>
                <a:srgbClr val="0070C0"/>
              </a:solidFill>
            </a:endParaRPr>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30</a:t>
            </a:fld>
            <a:endParaRPr kumimoji="1" lang="ja-JP" altLang="en-US"/>
          </a:p>
        </p:txBody>
      </p:sp>
    </p:spTree>
    <p:extLst>
      <p:ext uri="{BB962C8B-B14F-4D97-AF65-F5344CB8AC3E}">
        <p14:creationId xmlns:p14="http://schemas.microsoft.com/office/powerpoint/2010/main" val="8722532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a:solidFill>
                  <a:schemeClr val="tx1">
                    <a:lumMod val="50000"/>
                    <a:lumOff val="50000"/>
                  </a:schemeClr>
                </a:solidFill>
              </a:rPr>
              <a:t>解答例</a:t>
            </a:r>
            <a:r>
              <a:rPr kumimoji="1" lang="en-US" altLang="ja-JP" b="1" dirty="0">
                <a:solidFill>
                  <a:schemeClr val="tx1">
                    <a:lumMod val="50000"/>
                    <a:lumOff val="50000"/>
                  </a:schemeClr>
                </a:solidFill>
              </a:rPr>
              <a:t>‐2</a:t>
            </a:r>
            <a:endParaRPr kumimoji="1" lang="ja-JP" altLang="en-US" b="1"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31</a:t>
            </a:fld>
            <a:endParaRPr kumimoji="1" lang="ja-JP" altLang="en-US"/>
          </a:p>
        </p:txBody>
      </p:sp>
      <p:sp>
        <p:nvSpPr>
          <p:cNvPr id="6" name="コンテンツ プレースホルダー 2"/>
          <p:cNvSpPr>
            <a:spLocks noGrp="1"/>
          </p:cNvSpPr>
          <p:nvPr>
            <p:ph idx="1"/>
          </p:nvPr>
        </p:nvSpPr>
        <p:spPr>
          <a:xfrm>
            <a:off x="838200" y="1825625"/>
            <a:ext cx="10601739" cy="4783604"/>
          </a:xfrm>
        </p:spPr>
        <p:txBody>
          <a:bodyPr>
            <a:normAutofit/>
          </a:bodyPr>
          <a:lstStyle/>
          <a:p>
            <a:r>
              <a:rPr lang="en-US" altLang="ja-JP" dirty="0"/>
              <a:t>R studio</a:t>
            </a:r>
            <a:r>
              <a:rPr lang="ja-JP" altLang="en-US" dirty="0"/>
              <a:t>で表示</a:t>
            </a:r>
            <a:endParaRPr kumimoji="1" lang="en-US" altLang="ja-JP" dirty="0">
              <a:solidFill>
                <a:srgbClr val="0070C0"/>
              </a:solidFill>
            </a:endParaRPr>
          </a:p>
        </p:txBody>
      </p:sp>
    </p:spTree>
    <p:extLst>
      <p:ext uri="{BB962C8B-B14F-4D97-AF65-F5344CB8AC3E}">
        <p14:creationId xmlns:p14="http://schemas.microsoft.com/office/powerpoint/2010/main" val="2443319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a:solidFill>
                  <a:schemeClr val="tx1">
                    <a:lumMod val="50000"/>
                    <a:lumOff val="50000"/>
                  </a:schemeClr>
                </a:solidFill>
              </a:rPr>
              <a:t>R</a:t>
            </a:r>
            <a:endParaRPr kumimoji="1" lang="ja-JP" altLang="en-US"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4</a:t>
            </a:fld>
            <a:endParaRPr kumimoji="1" lang="ja-JP" altLang="en-US"/>
          </a:p>
        </p:txBody>
      </p:sp>
      <p:pic>
        <p:nvPicPr>
          <p:cNvPr id="7" name="図 6"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665" y="864003"/>
            <a:ext cx="9870122" cy="5542969"/>
          </a:xfrm>
          <a:prstGeom prst="rect">
            <a:avLst/>
          </a:prstGeom>
        </p:spPr>
      </p:pic>
    </p:spTree>
    <p:extLst>
      <p:ext uri="{BB962C8B-B14F-4D97-AF65-F5344CB8AC3E}">
        <p14:creationId xmlns:p14="http://schemas.microsoft.com/office/powerpoint/2010/main" val="22042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a:solidFill>
                  <a:schemeClr val="tx1">
                    <a:lumMod val="50000"/>
                    <a:lumOff val="50000"/>
                  </a:schemeClr>
                </a:solidFill>
              </a:rPr>
              <a:t>R</a:t>
            </a:r>
            <a:endParaRPr kumimoji="1" lang="ja-JP" altLang="en-US"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5</a:t>
            </a:fld>
            <a:endParaRPr kumimoji="1" lang="ja-JP" altLang="en-US"/>
          </a:p>
        </p:txBody>
      </p:sp>
      <p:grpSp>
        <p:nvGrpSpPr>
          <p:cNvPr id="12" name="グループ化 11"/>
          <p:cNvGrpSpPr/>
          <p:nvPr/>
        </p:nvGrpSpPr>
        <p:grpSpPr>
          <a:xfrm>
            <a:off x="1565665" y="864003"/>
            <a:ext cx="9870122" cy="5542969"/>
            <a:chOff x="1565665" y="864003"/>
            <a:chExt cx="9870122" cy="5542969"/>
          </a:xfrm>
        </p:grpSpPr>
        <p:pic>
          <p:nvPicPr>
            <p:cNvPr id="7" name="図 6"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665" y="864003"/>
              <a:ext cx="9870122" cy="5542969"/>
            </a:xfrm>
            <a:prstGeom prst="rect">
              <a:avLst/>
            </a:prstGeom>
          </p:spPr>
        </p:pic>
        <p:sp>
          <p:nvSpPr>
            <p:cNvPr id="3" name="角丸四角形 2"/>
            <p:cNvSpPr/>
            <p:nvPr/>
          </p:nvSpPr>
          <p:spPr>
            <a:xfrm>
              <a:off x="1678329" y="937549"/>
              <a:ext cx="6123008" cy="4328932"/>
            </a:xfrm>
            <a:prstGeom prst="roundRect">
              <a:avLst>
                <a:gd name="adj" fmla="val 6239"/>
              </a:avLst>
            </a:prstGeom>
            <a:noFill/>
            <a:ln w="571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2060292" y="4456252"/>
              <a:ext cx="2501006" cy="523220"/>
            </a:xfrm>
            <a:prstGeom prst="rect">
              <a:avLst/>
            </a:prstGeom>
            <a:noFill/>
          </p:spPr>
          <p:txBody>
            <a:bodyPr wrap="none" rtlCol="0">
              <a:spAutoFit/>
            </a:bodyPr>
            <a:lstStyle/>
            <a:p>
              <a:r>
                <a:rPr kumimoji="1" lang="ja-JP" altLang="en-US" sz="2800" b="1" dirty="0">
                  <a:solidFill>
                    <a:srgbClr val="FFC000"/>
                  </a:solidFill>
                </a:rPr>
                <a:t>コンソール画面</a:t>
              </a:r>
            </a:p>
          </p:txBody>
        </p:sp>
        <p:sp>
          <p:nvSpPr>
            <p:cNvPr id="8" name="角丸四角形 7"/>
            <p:cNvSpPr/>
            <p:nvPr/>
          </p:nvSpPr>
          <p:spPr>
            <a:xfrm>
              <a:off x="5347504" y="1782501"/>
              <a:ext cx="4284562" cy="3483980"/>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8081057" y="2027498"/>
              <a:ext cx="1364476" cy="523220"/>
            </a:xfrm>
            <a:prstGeom prst="rect">
              <a:avLst/>
            </a:prstGeom>
            <a:noFill/>
          </p:spPr>
          <p:txBody>
            <a:bodyPr wrap="none" rtlCol="0">
              <a:spAutoFit/>
            </a:bodyPr>
            <a:lstStyle/>
            <a:p>
              <a:r>
                <a:rPr kumimoji="1" lang="ja-JP" altLang="en-US" sz="2800" b="1" dirty="0">
                  <a:solidFill>
                    <a:schemeClr val="accent6"/>
                  </a:solidFill>
                </a:rPr>
                <a:t>エディタ</a:t>
              </a:r>
            </a:p>
          </p:txBody>
        </p:sp>
        <p:sp>
          <p:nvSpPr>
            <p:cNvPr id="10" name="角丸四角形 9"/>
            <p:cNvSpPr/>
            <p:nvPr/>
          </p:nvSpPr>
          <p:spPr>
            <a:xfrm>
              <a:off x="6842567" y="3184967"/>
              <a:ext cx="4523772" cy="3169534"/>
            </a:xfrm>
            <a:prstGeom prst="roundRect">
              <a:avLst>
                <a:gd name="adj" fmla="val 6239"/>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9680293" y="5710177"/>
              <a:ext cx="1130438" cy="523220"/>
            </a:xfrm>
            <a:prstGeom prst="rect">
              <a:avLst/>
            </a:prstGeom>
            <a:noFill/>
          </p:spPr>
          <p:txBody>
            <a:bodyPr wrap="none" rtlCol="0">
              <a:spAutoFit/>
            </a:bodyPr>
            <a:lstStyle/>
            <a:p>
              <a:r>
                <a:rPr kumimoji="1" lang="ja-JP" altLang="en-US" sz="2800" b="1" dirty="0">
                  <a:solidFill>
                    <a:schemeClr val="accent2"/>
                  </a:solidFill>
                </a:rPr>
                <a:t>グラフ</a:t>
              </a:r>
            </a:p>
          </p:txBody>
        </p:sp>
      </p:grpSp>
    </p:spTree>
    <p:extLst>
      <p:ext uri="{BB962C8B-B14F-4D97-AF65-F5344CB8AC3E}">
        <p14:creationId xmlns:p14="http://schemas.microsoft.com/office/powerpoint/2010/main" val="39850949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err="1">
                <a:solidFill>
                  <a:schemeClr val="tx1">
                    <a:lumMod val="50000"/>
                    <a:lumOff val="50000"/>
                  </a:schemeClr>
                </a:solidFill>
              </a:rPr>
              <a:t>Rstudio</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kumimoji="1" lang="en-US" altLang="ja-JP" dirty="0"/>
              <a:t>R</a:t>
            </a:r>
            <a:r>
              <a:rPr kumimoji="1" lang="ja-JP" altLang="en-US" dirty="0"/>
              <a:t>の統合解析環境（</a:t>
            </a:r>
            <a:r>
              <a:rPr lang="en-US" altLang="ja-JP" dirty="0"/>
              <a:t>integrated development environment, IDE</a:t>
            </a:r>
            <a:r>
              <a:rPr kumimoji="1" lang="ja-JP" altLang="en-US" dirty="0"/>
              <a:t>）</a:t>
            </a:r>
            <a:endParaRPr kumimoji="1" lang="en-US" altLang="ja-JP" dirty="0"/>
          </a:p>
          <a:p>
            <a:r>
              <a:rPr lang="en-US" altLang="ja-JP" dirty="0">
                <a:hlinkClick r:id="rId2"/>
              </a:rPr>
              <a:t>https://rstudio.com/products/rstudio/</a:t>
            </a:r>
            <a:br>
              <a:rPr lang="en-US" altLang="ja-JP" dirty="0"/>
            </a:br>
            <a:r>
              <a:rPr lang="ja-JP" altLang="en-US" dirty="0"/>
              <a:t>よりダウンロード可能</a:t>
            </a:r>
            <a:endParaRPr lang="en-US" altLang="ja-JP" dirty="0"/>
          </a:p>
          <a:p>
            <a:r>
              <a:rPr kumimoji="1" lang="ja-JP" altLang="en-US" dirty="0"/>
              <a:t>無料版、有料版、サーバー、クラウド</a:t>
            </a:r>
            <a:endParaRPr kumimoji="1" lang="en-US" altLang="ja-JP" dirty="0"/>
          </a:p>
          <a:p>
            <a:r>
              <a:rPr lang="en-US" altLang="ja-JP" dirty="0"/>
              <a:t>Project</a:t>
            </a:r>
            <a:r>
              <a:rPr lang="ja-JP" altLang="en-US" dirty="0"/>
              <a:t>ごとに環境設定可能</a:t>
            </a:r>
            <a:endParaRPr kumimoji="1" lang="en-US" altLang="ja-JP" dirty="0"/>
          </a:p>
          <a:p>
            <a:r>
              <a:rPr kumimoji="1" lang="en-US" altLang="ja-JP" dirty="0"/>
              <a:t>Tab</a:t>
            </a:r>
            <a:r>
              <a:rPr kumimoji="1" lang="ja-JP" altLang="en-US" dirty="0"/>
              <a:t>キーによ</a:t>
            </a:r>
            <a:r>
              <a:rPr lang="ja-JP" altLang="en-US" dirty="0"/>
              <a:t>るコードの補間</a:t>
            </a:r>
            <a:endParaRPr lang="en-US" altLang="ja-JP" dirty="0"/>
          </a:p>
          <a:p>
            <a:r>
              <a:rPr kumimoji="1" lang="en-US" altLang="ja-JP" dirty="0" err="1"/>
              <a:t>Rmarkdown</a:t>
            </a:r>
            <a:r>
              <a:rPr kumimoji="1" lang="ja-JP" altLang="en-US" dirty="0"/>
              <a:t>によるドキュメント作成</a:t>
            </a:r>
            <a:endParaRPr kumimoji="1" lang="en-US" altLang="ja-JP" dirty="0"/>
          </a:p>
          <a:p>
            <a:r>
              <a:rPr lang="en-US" altLang="ja-JP" dirty="0"/>
              <a:t>data viewer</a:t>
            </a:r>
          </a:p>
          <a:p>
            <a:r>
              <a:rPr kumimoji="1" lang="ja-JP" altLang="en-US" dirty="0"/>
              <a:t>パッケージの管理</a:t>
            </a:r>
            <a:endParaRPr kumimoji="1" lang="en-US" altLang="ja-JP" dirty="0"/>
          </a:p>
          <a:p>
            <a:endParaRPr kumimoji="1" lang="en-US" altLang="ja-JP" dirty="0"/>
          </a:p>
          <a:p>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6</a:t>
            </a:fld>
            <a:endParaRPr kumimoji="1" lang="ja-JP" altLang="en-US"/>
          </a:p>
        </p:txBody>
      </p:sp>
    </p:spTree>
    <p:extLst>
      <p:ext uri="{BB962C8B-B14F-4D97-AF65-F5344CB8AC3E}">
        <p14:creationId xmlns:p14="http://schemas.microsoft.com/office/powerpoint/2010/main" val="471176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7</a:t>
            </a:fld>
            <a:endParaRPr kumimoji="1" lang="ja-JP" altLang="en-US"/>
          </a:p>
        </p:txBody>
      </p:sp>
      <p:pic>
        <p:nvPicPr>
          <p:cNvPr id="6" name="図 5"/>
          <p:cNvPicPr>
            <a:picLocks noChangeAspect="1"/>
          </p:cNvPicPr>
          <p:nvPr/>
        </p:nvPicPr>
        <p:blipFill>
          <a:blip r:embed="rId2"/>
          <a:stretch>
            <a:fillRect/>
          </a:stretch>
        </p:blipFill>
        <p:spPr>
          <a:xfrm>
            <a:off x="1167663" y="127323"/>
            <a:ext cx="9431001" cy="6459012"/>
          </a:xfrm>
          <a:prstGeom prst="rect">
            <a:avLst/>
          </a:prstGeom>
        </p:spPr>
      </p:pic>
    </p:spTree>
    <p:extLst>
      <p:ext uri="{BB962C8B-B14F-4D97-AF65-F5344CB8AC3E}">
        <p14:creationId xmlns:p14="http://schemas.microsoft.com/office/powerpoint/2010/main" val="1505845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8</a:t>
            </a:fld>
            <a:endParaRPr kumimoji="1" lang="ja-JP" altLang="en-US"/>
          </a:p>
        </p:txBody>
      </p:sp>
      <p:pic>
        <p:nvPicPr>
          <p:cNvPr id="7" name="図 6"/>
          <p:cNvPicPr>
            <a:picLocks noChangeAspect="1"/>
          </p:cNvPicPr>
          <p:nvPr/>
        </p:nvPicPr>
        <p:blipFill>
          <a:blip r:embed="rId2"/>
          <a:stretch>
            <a:fillRect/>
          </a:stretch>
        </p:blipFill>
        <p:spPr>
          <a:xfrm>
            <a:off x="1167663" y="127323"/>
            <a:ext cx="9431001" cy="6459012"/>
          </a:xfrm>
          <a:prstGeom prst="rect">
            <a:avLst/>
          </a:prstGeom>
        </p:spPr>
      </p:pic>
      <p:sp>
        <p:nvSpPr>
          <p:cNvPr id="10" name="角丸四角形 9"/>
          <p:cNvSpPr/>
          <p:nvPr/>
        </p:nvSpPr>
        <p:spPr>
          <a:xfrm>
            <a:off x="763929" y="3958542"/>
            <a:ext cx="6123008" cy="2812648"/>
          </a:xfrm>
          <a:prstGeom prst="roundRect">
            <a:avLst>
              <a:gd name="adj" fmla="val 6239"/>
            </a:avLst>
          </a:prstGeom>
          <a:noFill/>
          <a:ln w="571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2551109" y="5128605"/>
            <a:ext cx="2501006" cy="523220"/>
          </a:xfrm>
          <a:prstGeom prst="rect">
            <a:avLst/>
          </a:prstGeom>
          <a:solidFill>
            <a:schemeClr val="tx2"/>
          </a:solidFill>
        </p:spPr>
        <p:txBody>
          <a:bodyPr wrap="none" rtlCol="0">
            <a:spAutoFit/>
          </a:bodyPr>
          <a:lstStyle/>
          <a:p>
            <a:r>
              <a:rPr kumimoji="1" lang="ja-JP" altLang="en-US" sz="2800" b="1" dirty="0">
                <a:solidFill>
                  <a:srgbClr val="FFC000"/>
                </a:solidFill>
              </a:rPr>
              <a:t>コンソール画面</a:t>
            </a:r>
          </a:p>
        </p:txBody>
      </p:sp>
      <p:sp>
        <p:nvSpPr>
          <p:cNvPr id="12" name="角丸四角形 11"/>
          <p:cNvSpPr/>
          <p:nvPr/>
        </p:nvSpPr>
        <p:spPr>
          <a:xfrm>
            <a:off x="802398" y="1008528"/>
            <a:ext cx="5941302" cy="2879629"/>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3065305" y="2242651"/>
            <a:ext cx="1364476" cy="523220"/>
          </a:xfrm>
          <a:prstGeom prst="rect">
            <a:avLst/>
          </a:prstGeom>
          <a:solidFill>
            <a:schemeClr val="tx2"/>
          </a:solidFill>
        </p:spPr>
        <p:txBody>
          <a:bodyPr wrap="none" rtlCol="0">
            <a:spAutoFit/>
          </a:bodyPr>
          <a:lstStyle/>
          <a:p>
            <a:r>
              <a:rPr kumimoji="1" lang="ja-JP" altLang="en-US" sz="2800" b="1" dirty="0">
                <a:solidFill>
                  <a:schemeClr val="accent6"/>
                </a:solidFill>
              </a:rPr>
              <a:t>エディタ</a:t>
            </a:r>
          </a:p>
        </p:txBody>
      </p:sp>
      <p:sp>
        <p:nvSpPr>
          <p:cNvPr id="14" name="角丸四角形 13"/>
          <p:cNvSpPr/>
          <p:nvPr/>
        </p:nvSpPr>
        <p:spPr>
          <a:xfrm>
            <a:off x="6909802" y="3059206"/>
            <a:ext cx="4523772" cy="3597087"/>
          </a:xfrm>
          <a:prstGeom prst="roundRect">
            <a:avLst>
              <a:gd name="adj" fmla="val 6239"/>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7427911" y="4930247"/>
            <a:ext cx="3738524" cy="954107"/>
          </a:xfrm>
          <a:prstGeom prst="rect">
            <a:avLst/>
          </a:prstGeom>
          <a:solidFill>
            <a:schemeClr val="tx2"/>
          </a:solidFill>
        </p:spPr>
        <p:txBody>
          <a:bodyPr wrap="none" rtlCol="0">
            <a:spAutoFit/>
          </a:bodyPr>
          <a:lstStyle/>
          <a:p>
            <a:r>
              <a:rPr kumimoji="1" lang="ja-JP" altLang="en-US" sz="2800" b="1" dirty="0">
                <a:solidFill>
                  <a:schemeClr val="accent2"/>
                </a:solidFill>
              </a:rPr>
              <a:t>グラフ・ファイル・</a:t>
            </a:r>
            <a:endParaRPr kumimoji="1" lang="en-US" altLang="ja-JP" sz="2800" b="1" dirty="0">
              <a:solidFill>
                <a:schemeClr val="accent2"/>
              </a:solidFill>
            </a:endParaRPr>
          </a:p>
          <a:p>
            <a:r>
              <a:rPr lang="ja-JP" altLang="en-US" sz="2800" b="1" dirty="0">
                <a:solidFill>
                  <a:schemeClr val="accent2"/>
                </a:solidFill>
              </a:rPr>
              <a:t>ヘルプ・パッケージ管理</a:t>
            </a:r>
            <a:endParaRPr kumimoji="1" lang="ja-JP" altLang="en-US" sz="2800" b="1" dirty="0">
              <a:solidFill>
                <a:schemeClr val="accent2"/>
              </a:solidFill>
            </a:endParaRPr>
          </a:p>
        </p:txBody>
      </p:sp>
      <p:sp>
        <p:nvSpPr>
          <p:cNvPr id="16" name="角丸四角形 15"/>
          <p:cNvSpPr/>
          <p:nvPr/>
        </p:nvSpPr>
        <p:spPr>
          <a:xfrm>
            <a:off x="6826879" y="898712"/>
            <a:ext cx="4523772" cy="2086536"/>
          </a:xfrm>
          <a:prstGeom prst="roundRect">
            <a:avLst>
              <a:gd name="adj" fmla="val 6239"/>
            </a:avLst>
          </a:prstGeom>
          <a:noFill/>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17" name="テキスト ボックス 16"/>
          <p:cNvSpPr txBox="1"/>
          <p:nvPr/>
        </p:nvSpPr>
        <p:spPr>
          <a:xfrm>
            <a:off x="7344988" y="2231871"/>
            <a:ext cx="3502882" cy="523220"/>
          </a:xfrm>
          <a:prstGeom prst="rect">
            <a:avLst/>
          </a:prstGeom>
          <a:solidFill>
            <a:schemeClr val="tx2"/>
          </a:solidFill>
        </p:spPr>
        <p:txBody>
          <a:bodyPr wrap="none" rtlCol="0">
            <a:spAutoFit/>
          </a:bodyPr>
          <a:lstStyle/>
          <a:p>
            <a:r>
              <a:rPr kumimoji="1" lang="ja-JP" altLang="en-US" sz="2800" b="1" dirty="0">
                <a:solidFill>
                  <a:schemeClr val="bg1"/>
                </a:solidFill>
              </a:rPr>
              <a:t>オブジェクト・履歴など</a:t>
            </a:r>
          </a:p>
        </p:txBody>
      </p:sp>
      <p:sp>
        <p:nvSpPr>
          <p:cNvPr id="18" name="テキスト ボックス 17"/>
          <p:cNvSpPr txBox="1"/>
          <p:nvPr/>
        </p:nvSpPr>
        <p:spPr>
          <a:xfrm>
            <a:off x="180662" y="6125812"/>
            <a:ext cx="3956532" cy="523220"/>
          </a:xfrm>
          <a:prstGeom prst="rect">
            <a:avLst/>
          </a:prstGeom>
          <a:solidFill>
            <a:schemeClr val="tx2"/>
          </a:solidFill>
        </p:spPr>
        <p:txBody>
          <a:bodyPr wrap="none" rtlCol="0">
            <a:spAutoFit/>
          </a:bodyPr>
          <a:lstStyle/>
          <a:p>
            <a:r>
              <a:rPr kumimoji="1" lang="ja-JP" altLang="en-US" sz="2800" b="1" dirty="0">
                <a:solidFill>
                  <a:srgbClr val="FFC000"/>
                </a:solidFill>
              </a:rPr>
              <a:t>ただし、カスタマイズ可能</a:t>
            </a:r>
          </a:p>
        </p:txBody>
      </p:sp>
    </p:spTree>
    <p:extLst>
      <p:ext uri="{BB962C8B-B14F-4D97-AF65-F5344CB8AC3E}">
        <p14:creationId xmlns:p14="http://schemas.microsoft.com/office/powerpoint/2010/main" val="2497010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err="1">
                <a:solidFill>
                  <a:schemeClr val="tx1">
                    <a:lumMod val="50000"/>
                    <a:lumOff val="50000"/>
                  </a:schemeClr>
                </a:solidFill>
              </a:rPr>
              <a:t>Rstudio</a:t>
            </a:r>
            <a:r>
              <a:rPr kumimoji="1" lang="en-US" altLang="ja-JP" b="1" dirty="0">
                <a:solidFill>
                  <a:schemeClr val="tx1">
                    <a:lumMod val="50000"/>
                    <a:lumOff val="50000"/>
                  </a:schemeClr>
                </a:solidFill>
              </a:rPr>
              <a:t> cloud</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6250497" cy="4783604"/>
          </a:xfrm>
        </p:spPr>
        <p:txBody>
          <a:bodyPr>
            <a:normAutofit/>
          </a:bodyPr>
          <a:lstStyle/>
          <a:p>
            <a:r>
              <a:rPr lang="ja-JP" altLang="en-US" dirty="0"/>
              <a:t>今日は</a:t>
            </a:r>
            <a:r>
              <a:rPr lang="en-US" altLang="ja-JP" dirty="0" err="1"/>
              <a:t>Rstudio</a:t>
            </a:r>
            <a:r>
              <a:rPr lang="en-US" altLang="ja-JP" dirty="0"/>
              <a:t> cloud free</a:t>
            </a:r>
            <a:r>
              <a:rPr lang="ja-JP" altLang="en-US" dirty="0"/>
              <a:t>でセミナーを行います</a:t>
            </a:r>
            <a:endParaRPr lang="en-US" altLang="ja-JP" dirty="0"/>
          </a:p>
          <a:p>
            <a:r>
              <a:rPr kumimoji="1" lang="en-US" altLang="ja-JP" dirty="0"/>
              <a:t>15 project</a:t>
            </a:r>
            <a:r>
              <a:rPr kumimoji="1" lang="ja-JP" altLang="en-US" dirty="0" err="1"/>
              <a:t>まで</a:t>
            </a:r>
            <a:r>
              <a:rPr kumimoji="1" lang="ja-JP" altLang="en-US" dirty="0"/>
              <a:t>使用可能</a:t>
            </a:r>
            <a:endParaRPr kumimoji="1" lang="en-US" altLang="ja-JP" dirty="0"/>
          </a:p>
          <a:p>
            <a:r>
              <a:rPr lang="en-US" altLang="ja-JP" dirty="0"/>
              <a:t>15 project hours per month</a:t>
            </a:r>
            <a:r>
              <a:rPr lang="ja-JP" altLang="en-US" dirty="0"/>
              <a:t>の使用制限</a:t>
            </a:r>
            <a:endParaRPr lang="en-US" altLang="ja-JP" dirty="0"/>
          </a:p>
          <a:p>
            <a:r>
              <a:rPr kumimoji="1" lang="ja-JP" altLang="en-US" dirty="0"/>
              <a:t>あらかじめ作成していただいた</a:t>
            </a:r>
            <a:br>
              <a:rPr kumimoji="1" lang="en-US" altLang="ja-JP" dirty="0"/>
            </a:br>
            <a:r>
              <a:rPr kumimoji="1" lang="en-US" altLang="ja-JP" dirty="0"/>
              <a:t>Google</a:t>
            </a:r>
            <a:r>
              <a:rPr kumimoji="1" lang="ja-JP" altLang="en-US" dirty="0"/>
              <a:t>アカウントで</a:t>
            </a:r>
            <a:br>
              <a:rPr kumimoji="1" lang="en-US" altLang="ja-JP" dirty="0"/>
            </a:br>
            <a:r>
              <a:rPr kumimoji="1" lang="ja-JP" altLang="en-US" dirty="0"/>
              <a:t>サインインしてください</a:t>
            </a:r>
            <a:endParaRPr kumimoji="1" lang="en-US" altLang="ja-JP" dirty="0"/>
          </a:p>
          <a:p>
            <a:pPr marL="0" indent="0">
              <a:buNone/>
            </a:pPr>
            <a:r>
              <a:rPr lang="ja-JP" altLang="en-US" dirty="0"/>
              <a:t>　</a:t>
            </a:r>
            <a:r>
              <a:rPr lang="en-US" altLang="ja-JP" dirty="0"/>
              <a:t>https://rstudio.cloud/project/1573510</a:t>
            </a:r>
            <a:endParaRPr kumimoji="1" lang="en-US" altLang="ja-JP" dirty="0"/>
          </a:p>
          <a:p>
            <a:endParaRPr kumimoji="1" lang="en-US" altLang="ja-JP" dirty="0"/>
          </a:p>
        </p:txBody>
      </p:sp>
      <p:sp>
        <p:nvSpPr>
          <p:cNvPr id="4" name="フッター プレースホルダー 3"/>
          <p:cNvSpPr>
            <a:spLocks noGrp="1"/>
          </p:cNvSpPr>
          <p:nvPr>
            <p:ph type="ftr" sz="quarter" idx="11"/>
          </p:nvPr>
        </p:nvSpPr>
        <p:spPr/>
        <p:txBody>
          <a:bodyPr/>
          <a:lstStyle/>
          <a:p>
            <a:r>
              <a:rPr lang="en-US" altLang="ja-JP"/>
              <a:t>R</a:t>
            </a:r>
            <a:r>
              <a:rPr lang="ja-JP" altLang="en-US"/>
              <a:t> </a:t>
            </a:r>
            <a:r>
              <a:rPr lang="en-US" altLang="ja-JP"/>
              <a:t>for</a:t>
            </a:r>
            <a:r>
              <a:rPr lang="ja-JP" altLang="en-US"/>
              <a:t> </a:t>
            </a:r>
            <a:r>
              <a:rPr lang="en-US" altLang="ja-JP"/>
              <a:t>Pharmacometrics</a:t>
            </a:r>
            <a:endParaRPr lang="ja-JP" altLang="en-US" dirty="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9</a:t>
            </a:fld>
            <a:endParaRPr kumimoji="1" lang="ja-JP" altLang="en-US"/>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7830" y="447894"/>
            <a:ext cx="5085098" cy="5947973"/>
          </a:xfrm>
          <a:prstGeom prst="rect">
            <a:avLst/>
          </a:prstGeom>
          <a:ln>
            <a:solidFill>
              <a:schemeClr val="tx1">
                <a:lumMod val="50000"/>
                <a:lumOff val="50000"/>
              </a:schemeClr>
            </a:solidFill>
          </a:ln>
        </p:spPr>
      </p:pic>
      <p:sp>
        <p:nvSpPr>
          <p:cNvPr id="7" name="右矢印 6"/>
          <p:cNvSpPr/>
          <p:nvPr/>
        </p:nvSpPr>
        <p:spPr>
          <a:xfrm>
            <a:off x="6705600" y="3541486"/>
            <a:ext cx="1538515" cy="566057"/>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316700526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1.pptx" id="{1E39CEC3-E423-4FB3-BDE8-ECFA3A5FB86C}" vid="{AA5D0353-88DC-447E-A034-4D9D51FBF585}"/>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1835</TotalTime>
  <Words>1269</Words>
  <Application>Microsoft Office PowerPoint</Application>
  <PresentationFormat>ワイド画面</PresentationFormat>
  <Paragraphs>260</Paragraphs>
  <Slides>31</Slides>
  <Notes>1</Notes>
  <HiddenSlides>0</HiddenSlides>
  <MMClips>0</MMClips>
  <ScaleCrop>false</ScaleCrop>
  <HeadingPairs>
    <vt:vector size="8" baseType="variant">
      <vt:variant>
        <vt:lpstr>使用されているフォント</vt:lpstr>
      </vt:variant>
      <vt:variant>
        <vt:i4>5</vt:i4>
      </vt:variant>
      <vt:variant>
        <vt:lpstr>テーマ</vt:lpstr>
      </vt:variant>
      <vt:variant>
        <vt:i4>1</vt:i4>
      </vt:variant>
      <vt:variant>
        <vt:lpstr>埋め込まれた OLE サーバー</vt:lpstr>
      </vt:variant>
      <vt:variant>
        <vt:i4>1</vt:i4>
      </vt:variant>
      <vt:variant>
        <vt:lpstr>スライド タイトル</vt:lpstr>
      </vt:variant>
      <vt:variant>
        <vt:i4>31</vt:i4>
      </vt:variant>
    </vt:vector>
  </HeadingPairs>
  <TitlesOfParts>
    <vt:vector size="38" baseType="lpstr">
      <vt:lpstr>ＭＳ Ｐゴシック</vt:lpstr>
      <vt:lpstr>Arial</vt:lpstr>
      <vt:lpstr>Calibri</vt:lpstr>
      <vt:lpstr>Calibri Light</vt:lpstr>
      <vt:lpstr>Wingdings</vt:lpstr>
      <vt:lpstr>Office テーマ</vt:lpstr>
      <vt:lpstr>パッケージ</vt:lpstr>
      <vt:lpstr>Introduction</vt:lpstr>
      <vt:lpstr>Contents</vt:lpstr>
      <vt:lpstr>R</vt:lpstr>
      <vt:lpstr>R</vt:lpstr>
      <vt:lpstr>R</vt:lpstr>
      <vt:lpstr>Rstudio</vt:lpstr>
      <vt:lpstr>PowerPoint プレゼンテーション</vt:lpstr>
      <vt:lpstr>PowerPoint プレゼンテーション</vt:lpstr>
      <vt:lpstr>Rstudio cloud</vt:lpstr>
      <vt:lpstr>Rstudio cloud</vt:lpstr>
      <vt:lpstr>PowerPoint プレゼンテーション</vt:lpstr>
      <vt:lpstr>PowerPoint プレゼンテーション</vt:lpstr>
      <vt:lpstr>コーディング</vt:lpstr>
      <vt:lpstr>Rで扱うデータ</vt:lpstr>
      <vt:lpstr>Rで扱うデータ</vt:lpstr>
      <vt:lpstr>Rで扱うデータ</vt:lpstr>
      <vt:lpstr>Rで扱うデータ</vt:lpstr>
      <vt:lpstr>R studioでのコーディングとコードの実行</vt:lpstr>
      <vt:lpstr>演習‐1</vt:lpstr>
      <vt:lpstr>解答‐1</vt:lpstr>
      <vt:lpstr>Package</vt:lpstr>
      <vt:lpstr>PowerPoint プレゼンテーション</vt:lpstr>
      <vt:lpstr>パイプ演算子　%&gt;%　Ctrl + Shift + M </vt:lpstr>
      <vt:lpstr>R markdown</vt:lpstr>
      <vt:lpstr>R markdownによるドキュメント作成の流れ</vt:lpstr>
      <vt:lpstr>.Rmdファイル</vt:lpstr>
      <vt:lpstr>見出しと改行</vt:lpstr>
      <vt:lpstr>Rチャンク</vt:lpstr>
      <vt:lpstr>チャンクオプション</vt:lpstr>
      <vt:lpstr>演習‐2</vt:lpstr>
      <vt:lpstr>解答例‐2</vt:lpstr>
    </vt:vector>
  </TitlesOfParts>
  <Company>DAIICHI SANKYO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YOSHIHARA KAZUTAKA / 吉原 一孝</dc:creator>
  <cp:lastModifiedBy>アオヤマタカヒコ</cp:lastModifiedBy>
  <cp:revision>786</cp:revision>
  <cp:lastPrinted>2019-07-18T10:05:47Z</cp:lastPrinted>
  <dcterms:created xsi:type="dcterms:W3CDTF">2019-07-16T00:45:48Z</dcterms:created>
  <dcterms:modified xsi:type="dcterms:W3CDTF">2020-11-10T08:45:23Z</dcterms:modified>
</cp:coreProperties>
</file>

<file path=docProps/thumbnail.jpeg>
</file>